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2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4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1" r:id="rId1"/>
  </p:sldMasterIdLst>
  <p:notesMasterIdLst>
    <p:notesMasterId r:id="rId24"/>
  </p:notesMasterIdLst>
  <p:sldIdLst>
    <p:sldId id="258" r:id="rId2"/>
    <p:sldId id="259" r:id="rId3"/>
    <p:sldId id="342" r:id="rId4"/>
    <p:sldId id="356" r:id="rId5"/>
    <p:sldId id="341" r:id="rId6"/>
    <p:sldId id="344" r:id="rId7"/>
    <p:sldId id="348" r:id="rId8"/>
    <p:sldId id="345" r:id="rId9"/>
    <p:sldId id="343" r:id="rId10"/>
    <p:sldId id="349" r:id="rId11"/>
    <p:sldId id="350" r:id="rId12"/>
    <p:sldId id="352" r:id="rId13"/>
    <p:sldId id="351" r:id="rId14"/>
    <p:sldId id="358" r:id="rId15"/>
    <p:sldId id="359" r:id="rId16"/>
    <p:sldId id="360" r:id="rId17"/>
    <p:sldId id="353" r:id="rId18"/>
    <p:sldId id="354" r:id="rId19"/>
    <p:sldId id="361" r:id="rId20"/>
    <p:sldId id="362" r:id="rId21"/>
    <p:sldId id="363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6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28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某景点一周客流量</a:t>
            </a:r>
            <a:endParaRPr lang="zh-CN" sz="1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0112088160780576"/>
          <c:y val="9.37314942345183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765877415748768"/>
          <c:y val="2.4138037234943562E-2"/>
          <c:w val="0.66667033724794489"/>
          <c:h val="0.86467336700135067"/>
        </c:manualLayout>
      </c:layout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测绘机器人产量（台）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dLbls>
            <c:dLbl>
              <c:idx val="0"/>
              <c:layout>
                <c:manualLayout>
                  <c:x val="2.5278204554813996E-3"/>
                  <c:y val="-1.10314523790152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78B-4F2E-971B-2E96EE7F3E5B}"/>
                </c:ext>
              </c:extLst>
            </c:dLbl>
            <c:dLbl>
              <c:idx val="1"/>
              <c:layout>
                <c:manualLayout>
                  <c:x val="-3.5389486376739596E-2"/>
                  <c:y val="-6.61887142740914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8B-4F2E-971B-2E96EE7F3E5B}"/>
                </c:ext>
              </c:extLst>
            </c:dLbl>
            <c:dLbl>
              <c:idx val="2"/>
              <c:layout>
                <c:manualLayout>
                  <c:x val="-5.0556409109627993E-3"/>
                  <c:y val="2.9417206344040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8B-4F2E-971B-2E96EE7F3E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2015年</c:v>
                </c:pt>
                <c:pt idx="1">
                  <c:v>2019年</c:v>
                </c:pt>
                <c:pt idx="2">
                  <c:v>2020年</c:v>
                </c:pt>
                <c:pt idx="3">
                  <c:v>2022E年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8800</c:v>
                </c:pt>
                <c:pt idx="1">
                  <c:v>272400</c:v>
                </c:pt>
                <c:pt idx="2">
                  <c:v>320000</c:v>
                </c:pt>
                <c:pt idx="3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8B-4F2E-971B-2E96EE7F3E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10055359"/>
        <c:axId val="110061183"/>
        <c:axId val="1262756351"/>
      </c:line3DChart>
      <c:catAx>
        <c:axId val="1100553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061183"/>
        <c:crosses val="autoZero"/>
        <c:auto val="1"/>
        <c:lblAlgn val="ctr"/>
        <c:lblOffset val="100"/>
        <c:noMultiLvlLbl val="0"/>
      </c:catAx>
      <c:valAx>
        <c:axId val="11006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055359"/>
        <c:crosses val="autoZero"/>
        <c:crossBetween val="between"/>
      </c:valAx>
      <c:serAx>
        <c:axId val="1262756351"/>
        <c:scaling>
          <c:orientation val="minMax"/>
        </c:scaling>
        <c:delete val="1"/>
        <c:axPos val="b"/>
        <c:majorTickMark val="out"/>
        <c:minorTickMark val="none"/>
        <c:tickLblPos val="nextTo"/>
        <c:crossAx val="110061183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+mn-ea"/>
                <a:ea typeface="+mn-ea"/>
              </a:rPr>
              <a:t>垃圾回收业和智能垃圾回收服务总值发展情况分析对比表</a:t>
            </a:r>
            <a:endParaRPr lang="zh-CN" sz="1800" b="1" dirty="0">
              <a:latin typeface="+mn-ea"/>
              <a:ea typeface="+mn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垃圾回收业服务总值/(十亿元)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12.1</c:v>
                </c:pt>
                <c:pt idx="1">
                  <c:v>12.5</c:v>
                </c:pt>
                <c:pt idx="2">
                  <c:v>13.5</c:v>
                </c:pt>
                <c:pt idx="3">
                  <c:v>14.5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0C-43A0-85D7-33DB5F1F2C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预测智能垃圾回收服务总值/(亿元)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1.8</c:v>
                </c:pt>
                <c:pt idx="1">
                  <c:v>2.2999999999999998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0C-43A0-85D7-33DB5F1F2C0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2901424"/>
        <c:axId val="1102898512"/>
      </c:lineChart>
      <c:catAx>
        <c:axId val="110290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2898512"/>
        <c:crosses val="autoZero"/>
        <c:auto val="1"/>
        <c:lblAlgn val="ctr"/>
        <c:lblOffset val="100"/>
        <c:noMultiLvlLbl val="0"/>
      </c:catAx>
      <c:valAx>
        <c:axId val="11028985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290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dirty="0"/>
              <a:t>垃圾回收业和智能垃圾桶增长率情况分析对比表</a:t>
            </a:r>
            <a:endParaRPr lang="zh-CN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垃圾回收业增长百分比(%)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>
                  <c:v>6.7000000000000004E-2</c:v>
                </c:pt>
                <c:pt idx="1">
                  <c:v>5.2999999999999999E-2</c:v>
                </c:pt>
                <c:pt idx="2">
                  <c:v>7.6999999999999999E-2</c:v>
                </c:pt>
                <c:pt idx="3">
                  <c:v>9.8000000000000004E-2</c:v>
                </c:pt>
                <c:pt idx="4">
                  <c:v>8.6999999999999994E-2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DE-4102-89EC-5FFDAF4E09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预测智能垃圾回收装置增长百分比(%)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0.00%</c:formatCode>
                <c:ptCount val="5"/>
                <c:pt idx="0">
                  <c:v>0.39700000000000002</c:v>
                </c:pt>
                <c:pt idx="1">
                  <c:v>0.33200000000000002</c:v>
                </c:pt>
                <c:pt idx="2">
                  <c:v>0.29299999999999998</c:v>
                </c:pt>
                <c:pt idx="3">
                  <c:v>0.371</c:v>
                </c:pt>
                <c:pt idx="4">
                  <c:v>0.39900000000000002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DE-4102-89EC-5FFDAF4E092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42177328"/>
        <c:axId val="1542176912"/>
      </c:lineChart>
      <c:catAx>
        <c:axId val="154217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2176912"/>
        <c:crosses val="autoZero"/>
        <c:auto val="1"/>
        <c:lblAlgn val="ctr"/>
        <c:lblOffset val="100"/>
        <c:noMultiLvlLbl val="0"/>
      </c:catAx>
      <c:valAx>
        <c:axId val="15421769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54217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8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80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0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根据灵动核心生活垃圾处理分析数据显示，</a:t>
            </a:r>
            <a:r>
              <a:rPr lang="en-US" altLang="zh-CN" sz="1200" dirty="0"/>
              <a:t>2010</a:t>
            </a:r>
            <a:r>
              <a:rPr lang="zh-CN" altLang="en-US" sz="1200" dirty="0"/>
              <a:t>年以来，我国城市</a:t>
            </a:r>
            <a:r>
              <a:rPr lang="zh-CN" altLang="en-US" sz="1200" b="1" dirty="0">
                <a:solidFill>
                  <a:srgbClr val="FF0000"/>
                </a:solidFill>
              </a:rPr>
              <a:t>生活垃圾清运量逐年上升</a:t>
            </a:r>
            <a:r>
              <a:rPr lang="zh-CN" altLang="en-US" sz="1200" dirty="0"/>
              <a:t>，</a:t>
            </a:r>
            <a:r>
              <a:rPr lang="en-US" altLang="zh-CN" sz="1200" dirty="0"/>
              <a:t>2019</a:t>
            </a:r>
            <a:r>
              <a:rPr lang="zh-CN" altLang="en-US" sz="1200" dirty="0"/>
              <a:t>年全国</a:t>
            </a:r>
            <a:r>
              <a:rPr lang="en-US" altLang="zh-CN" sz="1200" dirty="0"/>
              <a:t>337</a:t>
            </a:r>
            <a:r>
              <a:rPr lang="zh-CN" altLang="en-US" sz="1200" dirty="0"/>
              <a:t>个一至五线城市的生活垃圾生产量达约</a:t>
            </a:r>
            <a:r>
              <a:rPr lang="en-US" altLang="zh-CN" sz="1200" b="1" dirty="0">
                <a:solidFill>
                  <a:srgbClr val="FF0000"/>
                </a:solidFill>
              </a:rPr>
              <a:t>3.43</a:t>
            </a:r>
            <a:r>
              <a:rPr lang="zh-CN" altLang="en-US" sz="1200" b="1" dirty="0">
                <a:solidFill>
                  <a:srgbClr val="FF0000"/>
                </a:solidFill>
              </a:rPr>
              <a:t>亿吨</a:t>
            </a:r>
            <a:r>
              <a:rPr lang="zh-CN" altLang="en-US" sz="1200" dirty="0"/>
              <a:t>，</a:t>
            </a:r>
            <a:r>
              <a:rPr lang="en-US" altLang="zh-CN" sz="1200" dirty="0"/>
              <a:t>2020</a:t>
            </a:r>
            <a:r>
              <a:rPr lang="zh-CN" altLang="en-US" sz="1200" dirty="0"/>
              <a:t>年中国城市垃圾产生量达</a:t>
            </a:r>
            <a:r>
              <a:rPr lang="en-US" altLang="zh-CN" sz="1200" b="1" dirty="0">
                <a:solidFill>
                  <a:srgbClr val="FF0000"/>
                </a:solidFill>
              </a:rPr>
              <a:t>3.6</a:t>
            </a:r>
            <a:r>
              <a:rPr lang="zh-CN" altLang="en-US" sz="1200" b="1" dirty="0">
                <a:solidFill>
                  <a:srgbClr val="FF0000"/>
                </a:solidFill>
              </a:rPr>
              <a:t>亿吨</a:t>
            </a:r>
            <a:r>
              <a:rPr lang="zh-CN" altLang="en-US" sz="1200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3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668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通过电机带动分类箱下方的齿轮 齿条机构运行，带动分类箱沿着齿条移动到相应的垃圾桶位置，在齿条末端相应 的位置有两个限位块，可以有效地确保分类箱沿着齿条运行后可以到达指定位置。 运行后，再驱动传送带两侧的电机带动垃圾箱下方的传送带运行，使垃圾朝两侧 行进，完成对垃圾的分类。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4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file:///C:\Users\1V994W2\PycharmProjects\PPT_Background_Generation/pic_temp/pic_half_down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5" Type="http://schemas.openxmlformats.org/officeDocument/2006/relationships/tags" Target="../tags/tag35.xml"/><Relationship Id="rId10" Type="http://schemas.openxmlformats.org/officeDocument/2006/relationships/image" Target="../media/image3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43.xml"/><Relationship Id="rId10" Type="http://schemas.openxmlformats.org/officeDocument/2006/relationships/image" Target="../media/image1.png"/><Relationship Id="rId4" Type="http://schemas.openxmlformats.org/officeDocument/2006/relationships/tags" Target="../tags/tag42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51.xml"/><Relationship Id="rId10" Type="http://schemas.openxmlformats.org/officeDocument/2006/relationships/image" Target="../media/image2.png"/><Relationship Id="rId4" Type="http://schemas.openxmlformats.org/officeDocument/2006/relationships/tags" Target="../tags/tag5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57.xml"/><Relationship Id="rId10" Type="http://schemas.openxmlformats.org/officeDocument/2006/relationships/image" Target="../media/image2.png"/><Relationship Id="rId4" Type="http://schemas.openxmlformats.org/officeDocument/2006/relationships/tags" Target="../tags/tag5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3.xml"/><Relationship Id="rId10" Type="http://schemas.openxmlformats.org/officeDocument/2006/relationships/image" Target="../media/image1.png"/><Relationship Id="rId4" Type="http://schemas.openxmlformats.org/officeDocument/2006/relationships/tags" Target="../tags/tag62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1.png"/><Relationship Id="rId5" Type="http://schemas.openxmlformats.org/officeDocument/2006/relationships/tags" Target="../tags/tag7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2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.png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4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6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6.png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87AC9-EB7F-41D5-A472-08C5AF17C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7A5AF6-7604-4721-ADDD-68D06776D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AB314-0F8E-4134-90A0-BADAF389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20FD3-DD13-4CFE-9964-13C702D1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04FC11-2BA8-4D6A-9A53-370BB885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23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560F1-B287-444B-812A-4B1D16F8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1B2812-1DC8-4B37-88EF-0368216DD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E85F2-1014-49F8-A0A8-B90B30DE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366A8-5496-4556-A423-9101AC21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DE12AF-0322-41CE-AEE5-FC72F448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880F31-0430-4890-9619-DFAD750B4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0AB14F-F962-4C01-A745-EE7629CD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AAFAF-42C0-403F-B06A-601A7EF6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F0BFA5-80A3-4291-AE73-0AE3BC00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977F2-82C6-4C15-B171-DC677F82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1F4916-A921-4C2D-A80B-B8C39D129065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4997E2CB-0DE0-4E35-9FFE-99CDAA740903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1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/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2097157" name="图片 4"/>
          <p:cNvPicPr/>
          <p:nvPr userDrawn="1">
            <p:custDataLst>
              <p:tags r:id="rId2"/>
            </p:custDataLst>
          </p:nvPr>
        </p:nvPicPr>
        <p:blipFill>
          <a:blip r:embed="rId14" r:link="rId15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589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590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91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592" name="文本占位符 6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6473826" y="430149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1048593" name="文本占位符 3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6473826" y="4823460"/>
            <a:ext cx="175577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1048594" name="任意多边形 5"/>
          <p:cNvSpPr/>
          <p:nvPr userDrawn="1">
            <p:custDataLst>
              <p:tags r:id="rId8"/>
            </p:custDataLst>
          </p:nvPr>
        </p:nvSpPr>
        <p:spPr>
          <a:xfrm>
            <a:off x="6473825" y="1625600"/>
            <a:ext cx="1250950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48595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734176" y="204152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1048596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734175" y="3216911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3157384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104862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62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62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625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4702175" y="2738353"/>
            <a:ext cx="4536440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1048626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702175" y="3777214"/>
            <a:ext cx="4536440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3974761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6"/>
          <p:cNvPicPr/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2097200" name="图片 5"/>
          <p:cNvPicPr/>
          <p:nvPr userDrawn="1">
            <p:custDataLst>
              <p:tags r:id="rId2"/>
            </p:custDataLst>
          </p:nvPr>
        </p:nvPicPr>
        <p:blipFill>
          <a:blip r:embed="rId12" r:link="rId13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sp>
        <p:nvSpPr>
          <p:cNvPr id="1048729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30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731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32" name="矩形 9"/>
          <p:cNvSpPr/>
          <p:nvPr userDrawn="1">
            <p:custDataLst>
              <p:tags r:id="rId6"/>
            </p:custDataLst>
          </p:nvPr>
        </p:nvSpPr>
        <p:spPr>
          <a:xfrm>
            <a:off x="762317" y="4210685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48733" name="文本占位符 8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905827" y="4214495"/>
            <a:ext cx="4518660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1048734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762317" y="283400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198405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20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90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91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92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1048793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2021/6/11</a:t>
            </a:fld>
            <a:endParaRPr lang="zh-CN" altLang="en-US" dirty="0"/>
          </a:p>
        </p:txBody>
      </p:sp>
      <p:sp>
        <p:nvSpPr>
          <p:cNvPr id="1048794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95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1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80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81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8782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83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12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71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2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73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74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2097201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02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3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738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3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4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4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2097205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06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4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4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5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5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752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753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87FFC-DFA7-4FFA-995C-61E70680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C6FEB-2AD4-4CB9-8888-742A3007B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158F6-3865-4F63-9115-93761F35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471C9-671E-4446-B5F5-35D306CE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E65C1-A511-40F4-A16C-2C48A58E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AB884F-FF71-4824-A8C1-51E810C610C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5F5E5280-86C1-48BF-BBF8-79BA36EE5E4A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9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2097221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2097222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  <p:sp>
        <p:nvSpPr>
          <p:cNvPr id="1048797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9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99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80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801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02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2097209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2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763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64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1048765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66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76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68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69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770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B3F9C-1675-424E-B3C9-E4BFAE8B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6BF102-0836-4D88-B917-21C4E1846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A9281-EFF6-43A5-B01C-D939EE05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BD7A8-27EF-490C-9BF6-C449FBE0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8D621-F9C9-45A9-956F-640CBBD5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75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0AED6-76D1-4D35-A890-F5C2A220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CB50B-6449-4439-AB7C-46A9F548F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7A9BB-A874-4273-A584-42B73D943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071E0-8282-4186-B0EF-47DC8DC4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95B8D3-F801-4762-B12B-182EDC65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99D5D5-2B6F-409A-BD95-CCD78384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3A7EF2-6AFB-4A24-A6EA-DCF6FEAB919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30CF5A8E-50D7-460E-9B86-E13C0BC91FDB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1EB14-5DD6-4E68-BC89-D0FBF9ED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09008-0C1E-40EF-8A87-06732F251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16CB0E-E19A-4696-8748-72D2747E4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90A1F4-EDDD-4C59-A0CD-C068BE011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F6BDBC-CB75-41BC-9C25-76103F72E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A56CD-2208-45B8-BE85-4FB8CEA8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602117-EC63-491D-8FE1-F45D3CD0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44FB80-7F83-4208-9020-D57A58CE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FC0B3D-DA3E-4E8A-9F8A-268686E4D78A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209AC4ED-5A1A-4201-A165-FBA9D2885C0F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FA07E-134C-4A4D-865C-71D6EB02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443749-BEA4-4CB6-A874-E1C2447F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C2B8CA-7D6D-4A7E-839A-F3DD6588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E4F89-0DCC-4F3C-8201-EC1F5FA3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6706F33-C76D-40A7-A21E-B1E7F18BCA3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任意多边形 6">
            <a:extLst>
              <a:ext uri="{FF2B5EF4-FFF2-40B4-BE49-F238E27FC236}">
                <a16:creationId xmlns:a16="http://schemas.microsoft.com/office/drawing/2014/main" id="{60532FA3-CFC9-4207-9668-89E0F5777CB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F7759B3A-2332-4FA3-B061-E5C775BB0983}"/>
              </a:ext>
            </a:extLst>
          </p:cNvPr>
          <p:cNvPicPr/>
          <p:nvPr userDrawn="1">
            <p:custDataLst>
              <p:tags r:id="rId3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3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835E17-847C-4869-9EA8-C0F47226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0E5C3B-1645-482B-AE68-CC3DB463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EB421-629E-485E-B4D8-BC251E29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06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0225-977C-49E2-B82F-6A921212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EAA62-4C17-4EC3-8D60-87E52D44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180151-FBC8-466F-8D55-8D07FDEE3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DF27F-FB90-43AF-8E63-BD6AF8F7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58E28-BEA6-4026-B843-1F8A5A44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0421EE-D88F-4C07-9020-2F80D652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04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D11D1-24B9-46D1-9C72-A44C30DA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0A32DB-7183-48E6-8F56-F8250230E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FCF118-D509-4B3D-A99E-9B93B4050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DA06A3-D05D-4566-A1C0-71C5D400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379D7B-3EF3-4E85-BA2B-61B8D1A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EBB1DD-EEBF-4C8C-B3A7-4F5F27CF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A06E28C2-2915-4C62-9614-6C4A3D363C7A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/>
          <a:stretch>
            <a:fillRect/>
          </a:stretch>
        </p:blipFill>
        <p:spPr>
          <a:xfrm>
            <a:off x="0" y="0"/>
            <a:ext cx="720090" cy="716741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D17B0362-2835-4410-9A74-E64A3A87AA9F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0"/>
            <a:ext cx="720090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74000">
              <a:schemeClr val="accent1">
                <a:lumMod val="40000"/>
                <a:lumOff val="60000"/>
                <a:alpha val="58000"/>
              </a:schemeClr>
            </a:gs>
            <a:gs pos="83000">
              <a:schemeClr val="accent5">
                <a:lumMod val="45000"/>
                <a:lumOff val="55000"/>
                <a:alpha val="63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F8B5E5-0EFC-4D09-B49F-3D8FFE5A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3199D-2C63-4F40-81F1-01A8D4A5A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2A328-F904-4222-9473-C6E57F7F7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9B70E-8D16-4CCD-848A-F3244DD43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9A584-839D-43A7-9556-8A6E62F98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B392B91D-04F1-4706-8B4E-BE32B25FEF33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6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7" r:id="rId14"/>
    <p:sldLayoutId id="2147483656" r:id="rId15"/>
    <p:sldLayoutId id="2147483658" r:id="rId16"/>
    <p:sldLayoutId id="2147483660" r:id="rId17"/>
    <p:sldLayoutId id="2147483661" r:id="rId18"/>
    <p:sldLayoutId id="2147483663" r:id="rId19"/>
    <p:sldLayoutId id="2147483664" r:id="rId20"/>
    <p:sldLayoutId id="2147483665" r:id="rId21"/>
    <p:sldLayoutId id="2147483667" r:id="rId22"/>
    <p:sldLayoutId id="214748366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8.GIF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132.xml"/><Relationship Id="rId7" Type="http://schemas.openxmlformats.org/officeDocument/2006/relationships/image" Target="../media/image9.png"/><Relationship Id="rId12" Type="http://schemas.openxmlformats.org/officeDocument/2006/relationships/image" Target="../media/image52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133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6.png"/><Relationship Id="rId3" Type="http://schemas.openxmlformats.org/officeDocument/2006/relationships/tags" Target="../tags/tag136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55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3.jpeg"/><Relationship Id="rId4" Type="http://schemas.openxmlformats.org/officeDocument/2006/relationships/tags" Target="../tags/tag137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0.png"/><Relationship Id="rId3" Type="http://schemas.openxmlformats.org/officeDocument/2006/relationships/tags" Target="../tags/tag140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59.jpeg"/><Relationship Id="rId17" Type="http://schemas.openxmlformats.org/officeDocument/2006/relationships/image" Target="../media/image63.png"/><Relationship Id="rId2" Type="http://schemas.openxmlformats.org/officeDocument/2006/relationships/tags" Target="../tags/tag139.xml"/><Relationship Id="rId16" Type="http://schemas.openxmlformats.org/officeDocument/2006/relationships/image" Target="../media/image62.png"/><Relationship Id="rId1" Type="http://schemas.openxmlformats.org/officeDocument/2006/relationships/tags" Target="../tags/tag138.xml"/><Relationship Id="rId6" Type="http://schemas.openxmlformats.org/officeDocument/2006/relationships/image" Target="../media/image9.png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tags" Target="../tags/tag141.xml"/><Relationship Id="rId9" Type="http://schemas.openxmlformats.org/officeDocument/2006/relationships/image" Target="file:///C:\Users\1V994W2\PycharmProjects\PPT_Background_Generation/pic_temp/1_pic_quater_left_down.png" TargetMode="External"/><Relationship Id="rId14" Type="http://schemas.openxmlformats.org/officeDocument/2006/relationships/hyperlink" Target="http://www.tensorfly.cn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7.svg"/><Relationship Id="rId3" Type="http://schemas.openxmlformats.org/officeDocument/2006/relationships/tags" Target="../tags/tag144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66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9.png"/><Relationship Id="rId11" Type="http://schemas.openxmlformats.org/officeDocument/2006/relationships/image" Target="../media/image65.jpe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9.svg"/><Relationship Id="rId10" Type="http://schemas.openxmlformats.org/officeDocument/2006/relationships/image" Target="../media/image64.jpeg"/><Relationship Id="rId4" Type="http://schemas.openxmlformats.org/officeDocument/2006/relationships/tags" Target="../tags/tag145.xml"/><Relationship Id="rId9" Type="http://schemas.openxmlformats.org/officeDocument/2006/relationships/image" Target="file:///C:\Users\1V994W2\PycharmProjects\PPT_Background_Generation/pic_temp/1_pic_quater_left_down.png" TargetMode="External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right_down.png" TargetMode="External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tags" Target="../tags/tag148.xml"/><Relationship Id="rId7" Type="http://schemas.openxmlformats.org/officeDocument/2006/relationships/image" Target="../media/image9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tags" Target="../tags/tag147.xml"/><Relationship Id="rId16" Type="http://schemas.openxmlformats.org/officeDocument/2006/relationships/image" Target="../media/image75.svg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0.png"/><Relationship Id="rId5" Type="http://schemas.openxmlformats.org/officeDocument/2006/relationships/tags" Target="../tags/tag150.xml"/><Relationship Id="rId15" Type="http://schemas.openxmlformats.org/officeDocument/2006/relationships/image" Target="../media/image74.png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149.xml"/><Relationship Id="rId9" Type="http://schemas.openxmlformats.org/officeDocument/2006/relationships/image" Target="../media/image10.png"/><Relationship Id="rId1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153.xml"/><Relationship Id="rId7" Type="http://schemas.openxmlformats.org/officeDocument/2006/relationships/image" Target="../media/image9.png"/><Relationship Id="rId12" Type="http://schemas.openxmlformats.org/officeDocument/2006/relationships/chart" Target="../charts/chart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7.xml"/><Relationship Id="rId11" Type="http://schemas.openxmlformats.org/officeDocument/2006/relationships/chart" Target="../charts/chart2.xml"/><Relationship Id="rId5" Type="http://schemas.openxmlformats.org/officeDocument/2006/relationships/tags" Target="../tags/tag155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154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58.xml"/><Relationship Id="rId7" Type="http://schemas.openxmlformats.org/officeDocument/2006/relationships/image" Target="../media/image10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file:///C:\Users\1V994W2\PycharmProjects\PPT_Background_Generation/pic_temp/0_pic_quater_right_down.png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9.png"/><Relationship Id="rId10" Type="http://schemas.openxmlformats.org/officeDocument/2006/relationships/image" Target="../media/image7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1.xml"/><Relationship Id="rId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2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3.png"/><Relationship Id="rId3" Type="http://schemas.openxmlformats.org/officeDocument/2006/relationships/tags" Target="../tags/tag165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82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9.png"/><Relationship Id="rId11" Type="http://schemas.openxmlformats.org/officeDocument/2006/relationships/image" Target="../media/image8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4" Type="http://schemas.openxmlformats.org/officeDocument/2006/relationships/tags" Target="../tags/tag166.xml"/><Relationship Id="rId9" Type="http://schemas.openxmlformats.org/officeDocument/2006/relationships/image" Target="file:///C:\Users\1V994W2\PycharmProjects\PPT_Background_Generation/pic_temp/1_pic_quater_left_down.png" TargetMode="External"/><Relationship Id="rId1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7.xml"/><Relationship Id="rId6" Type="http://schemas.openxmlformats.org/officeDocument/2006/relationships/image" Target="../media/image88.jpeg"/><Relationship Id="rId5" Type="http://schemas.openxmlformats.org/officeDocument/2006/relationships/image" Target="../media/image87.jpg"/><Relationship Id="rId4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tags" Target="../tags/tag109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1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tags" Target="../tags/tag110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4.xml"/><Relationship Id="rId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5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8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1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6.gif"/><Relationship Id="rId4" Type="http://schemas.openxmlformats.org/officeDocument/2006/relationships/tags" Target="../tags/tag119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tags" Target="../tags/tag124.xml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tags" Target="../tags/tag123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tags" Target="../tags/tag12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tags" Target="../tags/tag125.xml"/><Relationship Id="rId9" Type="http://schemas.openxmlformats.org/officeDocument/2006/relationships/image" Target="file:///C:\Users\1V994W2\PycharmProjects\PPT_Background_Generation/pic_temp/1_pic_quater_left_down.png" TargetMode="External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tags" Target="../tags/tag128.xml"/><Relationship Id="rId21" Type="http://schemas.openxmlformats.org/officeDocument/2006/relationships/image" Target="../media/image44.svg"/><Relationship Id="rId7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35.emf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tags" Target="../tags/tag127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126.xml"/><Relationship Id="rId6" Type="http://schemas.openxmlformats.org/officeDocument/2006/relationships/image" Target="../media/image9.png"/><Relationship Id="rId11" Type="http://schemas.openxmlformats.org/officeDocument/2006/relationships/image" Target="../media/image34.emf"/><Relationship Id="rId24" Type="http://schemas.openxmlformats.org/officeDocument/2006/relationships/image" Target="../media/image4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tags" Target="../tags/tag129.xml"/><Relationship Id="rId9" Type="http://schemas.openxmlformats.org/officeDocument/2006/relationships/image" Target="file:///C:\Users\1V994W2\PycharmProjects\PPT_Background_Generation/pic_temp/1_pic_quater_left_down.png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占位符 3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6662944" y="4781957"/>
            <a:ext cx="1755775" cy="408940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1048599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6535024" y="1510018"/>
            <a:ext cx="5889071" cy="2645382"/>
          </a:xfrm>
        </p:spPr>
        <p:txBody>
          <a:bodyPr>
            <a:normAutofit/>
          </a:bodyPr>
          <a:lstStyle/>
          <a:p>
            <a:pPr algn="ctr"/>
            <a:br>
              <a:rPr lang="en-US" altLang="zh-CN" sz="4000" dirty="0"/>
            </a:b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无接触式</a:t>
            </a:r>
            <a:b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</a:b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全自动分类垃圾桶</a:t>
            </a:r>
            <a:br>
              <a:rPr lang="en-US" altLang="zh-CN" sz="4000" dirty="0">
                <a:sym typeface="微软雅黑" panose="020B0503020204020204" charset="-122"/>
              </a:rPr>
            </a:br>
            <a:endParaRPr lang="zh-CN" altLang="zh-CN" sz="4000" dirty="0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28348CA6-C772-463E-A13F-FCC5A05A5511}"/>
              </a:ext>
            </a:extLst>
          </p:cNvPr>
          <p:cNvSpPr/>
          <p:nvPr/>
        </p:nvSpPr>
        <p:spPr>
          <a:xfrm>
            <a:off x="8159312" y="5195092"/>
            <a:ext cx="2402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见“圾”行事团队</a:t>
            </a:r>
            <a:endParaRPr lang="zh-CN" altLang="en-US" sz="2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AE28F-0613-40CA-852A-D2BA5B0A6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08" y="3822212"/>
            <a:ext cx="1323287" cy="1292933"/>
          </a:xfrm>
          <a:prstGeom prst="rect">
            <a:avLst/>
          </a:prstGeom>
        </p:spPr>
      </p:pic>
      <p:pic>
        <p:nvPicPr>
          <p:cNvPr id="13" name="图片 4">
            <a:extLst>
              <a:ext uri="{FF2B5EF4-FFF2-40B4-BE49-F238E27FC236}">
                <a16:creationId xmlns:a16="http://schemas.microsoft.com/office/drawing/2014/main" id="{B2F429B3-90F2-453D-A63B-DE7BE8D5B48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677265" y="263821"/>
            <a:ext cx="1366520" cy="124619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70453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9" r:link="rId10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可靠的结构设计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B42C32-BC52-4524-9E38-9CF89A4DD90C}"/>
              </a:ext>
            </a:extLst>
          </p:cNvPr>
          <p:cNvSpPr txBox="1"/>
          <p:nvPr/>
        </p:nvSpPr>
        <p:spPr>
          <a:xfrm>
            <a:off x="1740039" y="41646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分类箱结构示意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078F6-DF45-4C89-B24B-13235D6905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90" y="1307403"/>
            <a:ext cx="4379001" cy="2689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B3E02A-0C5A-49FA-997F-5FE6447EE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1217" y="1307403"/>
            <a:ext cx="5814564" cy="26895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72A846-AFAB-4313-810A-30B981843839}"/>
              </a:ext>
            </a:extLst>
          </p:cNvPr>
          <p:cNvSpPr txBox="1"/>
          <p:nvPr/>
        </p:nvSpPr>
        <p:spPr>
          <a:xfrm>
            <a:off x="7628948" y="416460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分类流程示意图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B9F90F-D083-48AE-AE54-765048CA12EB}"/>
              </a:ext>
            </a:extLst>
          </p:cNvPr>
          <p:cNvSpPr txBox="1"/>
          <p:nvPr/>
        </p:nvSpPr>
        <p:spPr>
          <a:xfrm>
            <a:off x="922789" y="4978677"/>
            <a:ext cx="10782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在整机内部，上层由电控模块和分类模块组成，下层即为存储模块。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59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70453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可靠的结构设计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4A47EF-BB3E-49C4-A0F7-703A4940715B}"/>
              </a:ext>
            </a:extLst>
          </p:cNvPr>
          <p:cNvSpPr txBox="1"/>
          <p:nvPr/>
        </p:nvSpPr>
        <p:spPr>
          <a:xfrm>
            <a:off x="6143880" y="694704"/>
            <a:ext cx="6096000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Font typeface="Wingdings" panose="05000000000000000000" pitchFamily="2" charset="2"/>
            </a:pP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反馈结构</a:t>
            </a:r>
            <a:r>
              <a:rPr lang="en-US" altLang="zh-CN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spc="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显示屏和探测器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C373A7CA3FCE72065A3BD3E2D0CD0FB2">
            <a:extLst>
              <a:ext uri="{FF2B5EF4-FFF2-40B4-BE49-F238E27FC236}">
                <a16:creationId xmlns:a16="http://schemas.microsoft.com/office/drawing/2014/main" id="{BF55A694-0100-4BED-A022-C4F916604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808" y="3772416"/>
            <a:ext cx="3982915" cy="21640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C684B3-3BE0-4E9E-ADCE-C6DC4AA00D00}"/>
              </a:ext>
            </a:extLst>
          </p:cNvPr>
          <p:cNvSpPr txBox="1"/>
          <p:nvPr/>
        </p:nvSpPr>
        <p:spPr>
          <a:xfrm>
            <a:off x="2939906" y="613831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通过外接显示屏和小程序实现提示功能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2A849B-1E20-43F6-BD97-C14E65F3F857}"/>
              </a:ext>
            </a:extLst>
          </p:cNvPr>
          <p:cNvSpPr txBox="1"/>
          <p:nvPr/>
        </p:nvSpPr>
        <p:spPr>
          <a:xfrm>
            <a:off x="486562" y="3184346"/>
            <a:ext cx="5657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高清摄像头捕捉到的画面更容易被机器识别并作出判断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左图</a:t>
            </a:r>
            <a:r>
              <a:rPr lang="en-US" altLang="zh-CN" sz="1600" b="1" dirty="0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7D781C-F299-4269-BAFF-068A8366B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00" y="1487908"/>
            <a:ext cx="2212023" cy="14469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7CE30A-7DEB-4174-88E5-ACB140F964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2413" y="1425724"/>
            <a:ext cx="1947282" cy="15091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C24384-444F-4B08-A9E9-D33C9C7962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3539" y="1467806"/>
            <a:ext cx="2316681" cy="15091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E0AF0E-5865-45B9-BB5C-4E250B2D9E8E}"/>
              </a:ext>
            </a:extLst>
          </p:cNvPr>
          <p:cNvSpPr txBox="1"/>
          <p:nvPr/>
        </p:nvSpPr>
        <p:spPr>
          <a:xfrm>
            <a:off x="7048723" y="3082031"/>
            <a:ext cx="4404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采用超声波传感器</a:t>
            </a:r>
            <a:endParaRPr lang="en-US" altLang="zh-CN" sz="1800" b="1" dirty="0"/>
          </a:p>
          <a:p>
            <a:pPr algn="ctr"/>
            <a:r>
              <a:rPr lang="zh-CN" altLang="en-US" sz="1800" b="1" dirty="0"/>
              <a:t>检测垃圾桶的满载状态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01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产品技术特点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B1E7B-D32D-4A1E-90EF-15D3D17ED929}"/>
              </a:ext>
            </a:extLst>
          </p:cNvPr>
          <p:cNvSpPr txBox="1"/>
          <p:nvPr/>
        </p:nvSpPr>
        <p:spPr>
          <a:xfrm>
            <a:off x="153948" y="3892947"/>
            <a:ext cx="738664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dirty="0"/>
              <a:t>硬件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C7853-1B21-4BE7-905C-63A71F47FB4F}"/>
              </a:ext>
            </a:extLst>
          </p:cNvPr>
          <p:cNvSpPr txBox="1"/>
          <p:nvPr/>
        </p:nvSpPr>
        <p:spPr>
          <a:xfrm>
            <a:off x="6827103" y="3892947"/>
            <a:ext cx="738664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dirty="0"/>
              <a:t>软件</a:t>
            </a:r>
          </a:p>
        </p:txBody>
      </p:sp>
      <p:pic>
        <p:nvPicPr>
          <p:cNvPr id="10" name="Picture 2" descr="Raspberry Pi 4">
            <a:extLst>
              <a:ext uri="{FF2B5EF4-FFF2-40B4-BE49-F238E27FC236}">
                <a16:creationId xmlns:a16="http://schemas.microsoft.com/office/drawing/2014/main" id="{3E79AF45-F0EF-4A92-9C86-9AD02B6F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65" y="1740528"/>
            <a:ext cx="2292753" cy="146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A4238E-3C31-4F2D-B1B8-9D2CDEDAA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6063" y="1828224"/>
            <a:ext cx="2638270" cy="1294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51D646-88C1-4784-BDD3-B21EDB66E94B}"/>
              </a:ext>
            </a:extLst>
          </p:cNvPr>
          <p:cNvSpPr txBox="1"/>
          <p:nvPr/>
        </p:nvSpPr>
        <p:spPr>
          <a:xfrm>
            <a:off x="523280" y="5217929"/>
            <a:ext cx="5473260" cy="9233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目前采用树莓派做硬件处理，</a:t>
            </a:r>
            <a:r>
              <a:rPr lang="zh-CN" altLang="en-US" b="1" dirty="0">
                <a:solidFill>
                  <a:srgbClr val="FF0000"/>
                </a:solidFill>
              </a:rPr>
              <a:t>成本低并且产品稳定性强</a:t>
            </a:r>
            <a:r>
              <a:rPr lang="zh-CN" altLang="en-US" b="1" dirty="0"/>
              <a:t>；外置</a:t>
            </a:r>
            <a:r>
              <a:rPr lang="zh-CN" altLang="en-US" b="1" dirty="0">
                <a:solidFill>
                  <a:srgbClr val="FF0000"/>
                </a:solidFill>
              </a:rPr>
              <a:t>光伏供电系统</a:t>
            </a:r>
            <a:r>
              <a:rPr lang="zh-CN" altLang="en-US" b="1" dirty="0"/>
              <a:t>，节能环保</a:t>
            </a: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4B745B-D3E1-474F-B2F5-6A994D8C76B2}"/>
              </a:ext>
            </a:extLst>
          </p:cNvPr>
          <p:cNvSpPr txBox="1"/>
          <p:nvPr/>
        </p:nvSpPr>
        <p:spPr>
          <a:xfrm>
            <a:off x="7860241" y="4262279"/>
            <a:ext cx="3318553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 err="1">
                <a:solidFill>
                  <a:srgbClr val="FF0000"/>
                </a:solidFill>
              </a:rPr>
              <a:t>tensorflow</a:t>
            </a:r>
            <a:r>
              <a:rPr lang="en-US" altLang="zh-CN" b="1" dirty="0">
                <a:solidFill>
                  <a:srgbClr val="FF0000"/>
                </a:solidFill>
              </a:rPr>
              <a:t> + </a:t>
            </a:r>
            <a:r>
              <a:rPr lang="en-US" altLang="zh-CN" b="1" dirty="0" err="1">
                <a:solidFill>
                  <a:srgbClr val="FF0000"/>
                </a:solidFill>
              </a:rPr>
              <a:t>opencv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拥有图形界面，简化人机交互。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BF8358-5D6D-4AA1-B1C0-12112EB96D1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85" y="3333920"/>
            <a:ext cx="3117850" cy="157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">
            <a:extLst>
              <a:ext uri="{FF2B5EF4-FFF2-40B4-BE49-F238E27FC236}">
                <a16:creationId xmlns:a16="http://schemas.microsoft.com/office/drawing/2014/main" id="{E400ACFF-7E04-4F4D-A075-EF264C42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" b="19672"/>
          <a:stretch>
            <a:fillRect/>
          </a:stretch>
        </p:blipFill>
        <p:spPr bwMode="auto">
          <a:xfrm>
            <a:off x="6845500" y="2133218"/>
            <a:ext cx="1932552" cy="143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9">
            <a:hlinkClick r:id="rId14"/>
            <a:extLst>
              <a:ext uri="{FF2B5EF4-FFF2-40B4-BE49-F238E27FC236}">
                <a16:creationId xmlns:a16="http://schemas.microsoft.com/office/drawing/2014/main" id="{C9A2218C-87CE-4611-8332-170C9C8BC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00" y="1365050"/>
            <a:ext cx="3298825" cy="281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BAC508-9CB8-429E-8BBA-BB6732009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95555" y="2705037"/>
            <a:ext cx="1173582" cy="289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EF8E93-46C1-49EB-9014-E3CC695FB0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5174" y="2270660"/>
            <a:ext cx="274344" cy="11583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888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产品优势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1" name="Picture 2" descr="人工智能 的图像结果">
            <a:extLst>
              <a:ext uri="{FF2B5EF4-FFF2-40B4-BE49-F238E27FC236}">
                <a16:creationId xmlns:a16="http://schemas.microsoft.com/office/drawing/2014/main" id="{FE3E3881-4B6A-415A-B2F9-0C57ACE3E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5" t="-3727" r="19848" b="-351"/>
          <a:stretch/>
        </p:blipFill>
        <p:spPr bwMode="auto">
          <a:xfrm>
            <a:off x="271577" y="2954237"/>
            <a:ext cx="1293389" cy="13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副标题 2">
            <a:extLst>
              <a:ext uri="{FF2B5EF4-FFF2-40B4-BE49-F238E27FC236}">
                <a16:creationId xmlns:a16="http://schemas.microsoft.com/office/drawing/2014/main" id="{2EB019FA-6783-4357-B0C8-4C6786269981}"/>
              </a:ext>
            </a:extLst>
          </p:cNvPr>
          <p:cNvSpPr txBox="1">
            <a:spLocks/>
          </p:cNvSpPr>
          <p:nvPr/>
        </p:nvSpPr>
        <p:spPr>
          <a:xfrm>
            <a:off x="4957173" y="1436886"/>
            <a:ext cx="6874782" cy="39909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1.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基于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TensorFlow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对象的快速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检测并能够与服务器交互数据实现</a:t>
            </a:r>
            <a:r>
              <a:rPr lang="zh-CN" altLang="en-US" b="1" spc="100" dirty="0">
                <a:solidFill>
                  <a:srgbClr val="C00000"/>
                </a:solidFill>
              </a:rPr>
              <a:t>自主学习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，不断完善训练的模型；</a:t>
            </a:r>
            <a:endParaRPr lang="en-US" altLang="zh-CN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采用新能源供电绿色无污染，搭配的显示屏可以投放广告，增加经济效益；</a:t>
            </a:r>
            <a:endParaRPr lang="en-US" altLang="zh-CN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智能垃圾监测预警，</a:t>
            </a:r>
            <a:endParaRPr lang="en-US" altLang="zh-CN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可靠性高，使用周期长，维护成本低。</a:t>
            </a:r>
          </a:p>
        </p:txBody>
      </p:sp>
      <p:pic>
        <p:nvPicPr>
          <p:cNvPr id="23" name="Picture 4" descr="垃圾回收 的图像结果">
            <a:extLst>
              <a:ext uri="{FF2B5EF4-FFF2-40B4-BE49-F238E27FC236}">
                <a16:creationId xmlns:a16="http://schemas.microsoft.com/office/drawing/2014/main" id="{2EF0991B-6217-45CC-A887-0C1AD7DE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120" y="2994363"/>
            <a:ext cx="2096775" cy="126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0E0FA9B-483F-4433-A1B4-69FF4163211D}"/>
              </a:ext>
            </a:extLst>
          </p:cNvPr>
          <p:cNvSpPr txBox="1"/>
          <p:nvPr/>
        </p:nvSpPr>
        <p:spPr>
          <a:xfrm>
            <a:off x="1612933" y="3033917"/>
            <a:ext cx="8290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7278A11-E3B2-4BE0-B086-EF41A87EAA43}"/>
              </a:ext>
            </a:extLst>
          </p:cNvPr>
          <p:cNvSpPr/>
          <p:nvPr/>
        </p:nvSpPr>
        <p:spPr>
          <a:xfrm>
            <a:off x="1895127" y="5285082"/>
            <a:ext cx="1161986" cy="1161985"/>
          </a:xfrm>
          <a:prstGeom prst="ellipse">
            <a:avLst/>
          </a:prstGeom>
          <a:gradFill>
            <a:gsLst>
              <a:gs pos="0">
                <a:sysClr val="window" lastClr="FFFFFF">
                  <a:lumMod val="75000"/>
                </a:sysClr>
              </a:gs>
              <a:gs pos="45000">
                <a:sysClr val="window" lastClr="FFFFFF">
                  <a:lumMod val="95000"/>
                </a:sysClr>
              </a:gs>
            </a:gsLst>
            <a:lin ang="5400000" scaled="1"/>
          </a:gradFill>
          <a:ln w="63500" cap="flat" cmpd="sng" algn="ctr">
            <a:solidFill>
              <a:sysClr val="window" lastClr="FFFFFF"/>
            </a:solidFill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kern="0" dirty="0">
                <a:solidFill>
                  <a:prstClr val="black"/>
                </a:solidFill>
                <a:sym typeface="Arial" panose="020B0604020202020204" pitchFamily="34" charset="0"/>
              </a:rPr>
              <a:t>经济效益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27B9D93-36FC-4A76-B8E8-27278D5F46F9}"/>
              </a:ext>
            </a:extLst>
          </p:cNvPr>
          <p:cNvSpPr/>
          <p:nvPr/>
        </p:nvSpPr>
        <p:spPr>
          <a:xfrm>
            <a:off x="4416536" y="5336671"/>
            <a:ext cx="1161986" cy="1161985"/>
          </a:xfrm>
          <a:prstGeom prst="ellipse">
            <a:avLst/>
          </a:prstGeom>
          <a:gradFill>
            <a:gsLst>
              <a:gs pos="0">
                <a:sysClr val="window" lastClr="FFFFFF">
                  <a:lumMod val="75000"/>
                </a:sysClr>
              </a:gs>
              <a:gs pos="45000">
                <a:sysClr val="window" lastClr="FFFFFF">
                  <a:lumMod val="95000"/>
                </a:sysClr>
              </a:gs>
            </a:gsLst>
            <a:lin ang="5400000" scaled="1"/>
          </a:gradFill>
          <a:ln w="63500" cap="flat" cmpd="sng" algn="ctr">
            <a:solidFill>
              <a:sysClr val="window" lastClr="FFFFFF"/>
            </a:solidFill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Arial" panose="020B0604020202020204" pitchFamily="34" charset="0"/>
              </a:rPr>
              <a:t>环保效益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BE1BACD-D616-44DC-933B-B6E73C3F028D}"/>
              </a:ext>
            </a:extLst>
          </p:cNvPr>
          <p:cNvSpPr/>
          <p:nvPr/>
        </p:nvSpPr>
        <p:spPr>
          <a:xfrm>
            <a:off x="6811064" y="5327677"/>
            <a:ext cx="1161986" cy="1161985"/>
          </a:xfrm>
          <a:prstGeom prst="ellipse">
            <a:avLst/>
          </a:prstGeom>
          <a:gradFill>
            <a:gsLst>
              <a:gs pos="0">
                <a:sysClr val="window" lastClr="FFFFFF">
                  <a:lumMod val="75000"/>
                </a:sysClr>
              </a:gs>
              <a:gs pos="45000">
                <a:sysClr val="window" lastClr="FFFFFF">
                  <a:lumMod val="95000"/>
                </a:sysClr>
              </a:gs>
            </a:gsLst>
            <a:lin ang="5400000" scaled="1"/>
          </a:gradFill>
          <a:ln w="63500" cap="flat" cmpd="sng" algn="ctr">
            <a:solidFill>
              <a:sysClr val="window" lastClr="FFFFFF"/>
            </a:solidFill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Arial" panose="020B0604020202020204" pitchFamily="34" charset="0"/>
              </a:rPr>
              <a:t>社会效益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BBFCDCA-8436-4347-AA7A-369DAE5EF82B}"/>
              </a:ext>
            </a:extLst>
          </p:cNvPr>
          <p:cNvSpPr/>
          <p:nvPr/>
        </p:nvSpPr>
        <p:spPr>
          <a:xfrm>
            <a:off x="9134887" y="5360895"/>
            <a:ext cx="1161986" cy="1161985"/>
          </a:xfrm>
          <a:prstGeom prst="ellipse">
            <a:avLst/>
          </a:prstGeom>
          <a:gradFill>
            <a:gsLst>
              <a:gs pos="0">
                <a:sysClr val="window" lastClr="FFFFFF">
                  <a:lumMod val="75000"/>
                </a:sysClr>
              </a:gs>
              <a:gs pos="45000">
                <a:sysClr val="window" lastClr="FFFFFF">
                  <a:lumMod val="95000"/>
                </a:sysClr>
              </a:gs>
            </a:gsLst>
            <a:lin ang="5400000" scaled="1"/>
          </a:gradFill>
          <a:ln w="63500" cap="flat" cmpd="sng" algn="ctr">
            <a:solidFill>
              <a:sysClr val="window" lastClr="FFFFFF"/>
            </a:solidFill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Arial" panose="020B0604020202020204" pitchFamily="34" charset="0"/>
              </a:rPr>
              <a:t>前景可观</a:t>
            </a:r>
          </a:p>
        </p:txBody>
      </p:sp>
      <p:pic>
        <p:nvPicPr>
          <p:cNvPr id="29" name="图形 28" descr="暂停">
            <a:extLst>
              <a:ext uri="{FF2B5EF4-FFF2-40B4-BE49-F238E27FC236}">
                <a16:creationId xmlns:a16="http://schemas.microsoft.com/office/drawing/2014/main" id="{68A582B8-10DB-43ED-8828-3622B2CC59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132121" y="5538241"/>
            <a:ext cx="768541" cy="768541"/>
          </a:xfrm>
          <a:prstGeom prst="rect">
            <a:avLst/>
          </a:prstGeom>
        </p:spPr>
      </p:pic>
      <p:pic>
        <p:nvPicPr>
          <p:cNvPr id="30" name="图形 29" descr="添加">
            <a:extLst>
              <a:ext uri="{FF2B5EF4-FFF2-40B4-BE49-F238E27FC236}">
                <a16:creationId xmlns:a16="http://schemas.microsoft.com/office/drawing/2014/main" id="{056D37F6-5DA9-4904-BC41-C31B8BF752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7593" y="5427792"/>
            <a:ext cx="914400" cy="914400"/>
          </a:xfrm>
          <a:prstGeom prst="rect">
            <a:avLst/>
          </a:prstGeom>
        </p:spPr>
      </p:pic>
      <p:pic>
        <p:nvPicPr>
          <p:cNvPr id="31" name="图形 30" descr="添加">
            <a:extLst>
              <a:ext uri="{FF2B5EF4-FFF2-40B4-BE49-F238E27FC236}">
                <a16:creationId xmlns:a16="http://schemas.microsoft.com/office/drawing/2014/main" id="{CBAF092E-E529-4EE3-8CC0-E6455CA784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1338" y="540887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98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48654" grpId="0"/>
      <p:bldP spid="22" grpId="0"/>
      <p:bldP spid="17" grpId="0"/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9" r:link="rId10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933BC1-F482-4099-B9C0-127878C77194}"/>
              </a:ext>
            </a:extLst>
          </p:cNvPr>
          <p:cNvSpPr txBox="1"/>
          <p:nvPr/>
        </p:nvSpPr>
        <p:spPr>
          <a:xfrm>
            <a:off x="268873" y="238271"/>
            <a:ext cx="22942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spc="-49" dirty="0">
                <a:ln w="3175">
                  <a:noFill/>
                </a:ln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销售方式</a:t>
            </a: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CD8D066E-8D2D-45E2-941C-AD45D89C1F3C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613FC4-91A6-47C9-848E-A2F694F4E31A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9" r:link="rId10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pic>
        <p:nvPicPr>
          <p:cNvPr id="9" name="图形 8" descr="应用商店">
            <a:extLst>
              <a:ext uri="{FF2B5EF4-FFF2-40B4-BE49-F238E27FC236}">
                <a16:creationId xmlns:a16="http://schemas.microsoft.com/office/drawing/2014/main" id="{C3A09DDB-2235-42E9-82CE-6E6229FE9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9637" y="1244897"/>
            <a:ext cx="914400" cy="914400"/>
          </a:xfrm>
          <a:prstGeom prst="rect">
            <a:avLst/>
          </a:prstGeom>
        </p:spPr>
      </p:pic>
      <p:pic>
        <p:nvPicPr>
          <p:cNvPr id="10" name="图形 9" descr="握手">
            <a:extLst>
              <a:ext uri="{FF2B5EF4-FFF2-40B4-BE49-F238E27FC236}">
                <a16:creationId xmlns:a16="http://schemas.microsoft.com/office/drawing/2014/main" id="{8B8D38D8-F729-44D8-802F-3E33B30C61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1819" y="1244897"/>
            <a:ext cx="914400" cy="914400"/>
          </a:xfrm>
          <a:prstGeom prst="rect">
            <a:avLst/>
          </a:prstGeom>
        </p:spPr>
      </p:pic>
      <p:pic>
        <p:nvPicPr>
          <p:cNvPr id="11" name="图形 10" descr="Internet">
            <a:extLst>
              <a:ext uri="{FF2B5EF4-FFF2-40B4-BE49-F238E27FC236}">
                <a16:creationId xmlns:a16="http://schemas.microsoft.com/office/drawing/2014/main" id="{983DDDA4-692E-40AD-B7A8-01894B47F2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51819" y="4023851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09C8ED-626F-4D1F-95AE-48C3C2B6693D}"/>
              </a:ext>
            </a:extLst>
          </p:cNvPr>
          <p:cNvSpPr txBox="1"/>
          <p:nvPr/>
        </p:nvSpPr>
        <p:spPr>
          <a:xfrm>
            <a:off x="7176976" y="42482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线上直销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84ED91-3F24-4E56-B049-F3D287211E80}"/>
              </a:ext>
            </a:extLst>
          </p:cNvPr>
          <p:cNvSpPr txBox="1"/>
          <p:nvPr/>
        </p:nvSpPr>
        <p:spPr>
          <a:xfrm>
            <a:off x="7176976" y="14873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合作销售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B556F8-30D9-44DE-82F4-AA866888CC50}"/>
              </a:ext>
            </a:extLst>
          </p:cNvPr>
          <p:cNvSpPr txBox="1"/>
          <p:nvPr/>
        </p:nvSpPr>
        <p:spPr>
          <a:xfrm>
            <a:off x="1691394" y="15258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人员销售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48733A-5FF1-4330-8AC6-E3F33F737077}"/>
              </a:ext>
            </a:extLst>
          </p:cNvPr>
          <p:cNvSpPr txBox="1"/>
          <p:nvPr/>
        </p:nvSpPr>
        <p:spPr>
          <a:xfrm>
            <a:off x="1691394" y="42410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推广销售</a:t>
            </a:r>
          </a:p>
        </p:txBody>
      </p:sp>
      <p:pic>
        <p:nvPicPr>
          <p:cNvPr id="16" name="图形 15" descr="循环流程图">
            <a:extLst>
              <a:ext uri="{FF2B5EF4-FFF2-40B4-BE49-F238E27FC236}">
                <a16:creationId xmlns:a16="http://schemas.microsoft.com/office/drawing/2014/main" id="{1C8521A8-0C3E-4137-983F-D4DD1B531F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9637" y="4019979"/>
            <a:ext cx="914400" cy="914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CD0F305-240D-406B-B748-F0FD694BAE60}"/>
              </a:ext>
            </a:extLst>
          </p:cNvPr>
          <p:cNvSpPr txBox="1"/>
          <p:nvPr/>
        </p:nvSpPr>
        <p:spPr>
          <a:xfrm>
            <a:off x="360045" y="2206896"/>
            <a:ext cx="5142121" cy="9205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培养专业的销售人员，与消费者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直接接触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，向目标客户进行产品介绍、推广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2F4A3C-3FDD-4662-B3C7-1E62E77A8C8F}"/>
              </a:ext>
            </a:extLst>
          </p:cNvPr>
          <p:cNvSpPr txBox="1"/>
          <p:nvPr/>
        </p:nvSpPr>
        <p:spPr>
          <a:xfrm>
            <a:off x="6408486" y="2159297"/>
            <a:ext cx="5142121" cy="12899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与政府等当地部门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协商合作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，投放在人流量较大的地方比如公园、超市获得群众基础的同时提升产品的影响力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33D66-2731-47C7-871B-772AFC06828F}"/>
              </a:ext>
            </a:extLst>
          </p:cNvPr>
          <p:cNvSpPr txBox="1"/>
          <p:nvPr/>
        </p:nvSpPr>
        <p:spPr>
          <a:xfrm>
            <a:off x="360045" y="4934379"/>
            <a:ext cx="5142121" cy="8713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专业杂志和国内外科技产品网站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投放广告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，通过多种媒体对产品进行广泛宣传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3B1085-0A9F-4F48-B062-3E818E39A388}"/>
              </a:ext>
            </a:extLst>
          </p:cNvPr>
          <p:cNvSpPr txBox="1"/>
          <p:nvPr/>
        </p:nvSpPr>
        <p:spPr>
          <a:xfrm>
            <a:off x="6408486" y="4934378"/>
            <a:ext cx="5142121" cy="8744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打造属于自己的网站，建立线上商城，做好推广和服务，提升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33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9" r:link="rId10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933BC1-F482-4099-B9C0-127878C77194}"/>
              </a:ext>
            </a:extLst>
          </p:cNvPr>
          <p:cNvSpPr txBox="1"/>
          <p:nvPr/>
        </p:nvSpPr>
        <p:spPr>
          <a:xfrm>
            <a:off x="268873" y="238271"/>
            <a:ext cx="41437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spc="-49" dirty="0">
                <a:ln w="3175">
                  <a:noFill/>
                </a:ln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经济效益预测</a:t>
            </a: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6C001975-0AFC-438D-A570-FE1E2587F591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83D67E-B1FE-4140-B31D-212A38E3CE84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9" r:link="rId10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BEED2A1F-4A4C-482D-8FEA-6DD40C3CC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153794"/>
              </p:ext>
            </p:extLst>
          </p:nvPr>
        </p:nvGraphicFramePr>
        <p:xfrm>
          <a:off x="360045" y="1514799"/>
          <a:ext cx="5311805" cy="339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29B6E5C-7FC7-43B8-8D51-22E4AE62B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750290"/>
              </p:ext>
            </p:extLst>
          </p:nvPr>
        </p:nvGraphicFramePr>
        <p:xfrm>
          <a:off x="6164220" y="1514799"/>
          <a:ext cx="5627076" cy="339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BCF627C-700B-4639-AD52-FC6858198989}"/>
              </a:ext>
            </a:extLst>
          </p:cNvPr>
          <p:cNvSpPr txBox="1"/>
          <p:nvPr/>
        </p:nvSpPr>
        <p:spPr>
          <a:xfrm>
            <a:off x="1165370" y="5133617"/>
            <a:ext cx="9499939" cy="1724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由发展情况分析对比表可知：近几年智能垃圾分类装置将成为垃圾分类行业的热点，其产量将以平均每年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35.84%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的增速增长，预计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年之后每年给社会带来超过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的收益。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166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5" r:link="rId6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7" r:link="rId8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933BC1-F482-4099-B9C0-127878C77194}"/>
              </a:ext>
            </a:extLst>
          </p:cNvPr>
          <p:cNvSpPr txBox="1"/>
          <p:nvPr/>
        </p:nvSpPr>
        <p:spPr>
          <a:xfrm>
            <a:off x="268873" y="238271"/>
            <a:ext cx="41437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spc="-49" dirty="0">
                <a:ln w="3175">
                  <a:noFill/>
                </a:ln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项目规划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CAE3F-2AEC-4586-B439-4D04900502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120" y="1210785"/>
            <a:ext cx="10147202" cy="5498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96869A-20CE-4DFB-81DE-AEF9CF0EDA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r="-3239"/>
          <a:stretch/>
        </p:blipFill>
        <p:spPr>
          <a:xfrm>
            <a:off x="5306537" y="2756112"/>
            <a:ext cx="789463" cy="1016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1362C6-A630-4649-9F5A-7E46FD489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562" y="4038621"/>
            <a:ext cx="1982558" cy="22871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484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风险分析</a:t>
            </a:r>
          </a:p>
        </p:txBody>
      </p:sp>
      <p:sp>
        <p:nvSpPr>
          <p:cNvPr id="9" name="iṧḻiḑe">
            <a:extLst>
              <a:ext uri="{FF2B5EF4-FFF2-40B4-BE49-F238E27FC236}">
                <a16:creationId xmlns:a16="http://schemas.microsoft.com/office/drawing/2014/main" id="{C4647034-9ED5-4F2F-9F9B-3EA8DC1E6AAC}"/>
              </a:ext>
            </a:extLst>
          </p:cNvPr>
          <p:cNvSpPr/>
          <p:nvPr/>
        </p:nvSpPr>
        <p:spPr>
          <a:xfrm>
            <a:off x="1550466" y="2081900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îś1ïde">
            <a:extLst>
              <a:ext uri="{FF2B5EF4-FFF2-40B4-BE49-F238E27FC236}">
                <a16:creationId xmlns:a16="http://schemas.microsoft.com/office/drawing/2014/main" id="{D73BE974-6141-4750-B9C2-FA2205AB5DC9}"/>
              </a:ext>
            </a:extLst>
          </p:cNvPr>
          <p:cNvSpPr/>
          <p:nvPr/>
        </p:nvSpPr>
        <p:spPr>
          <a:xfrm>
            <a:off x="1800568" y="2332002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iSļîḑê">
            <a:extLst>
              <a:ext uri="{FF2B5EF4-FFF2-40B4-BE49-F238E27FC236}">
                <a16:creationId xmlns:a16="http://schemas.microsoft.com/office/drawing/2014/main" id="{47824192-348A-48B1-8C6C-03368E820F42}"/>
              </a:ext>
            </a:extLst>
          </p:cNvPr>
          <p:cNvSpPr/>
          <p:nvPr/>
        </p:nvSpPr>
        <p:spPr>
          <a:xfrm>
            <a:off x="1613985" y="2145419"/>
            <a:ext cx="1409735" cy="1409734"/>
          </a:xfrm>
          <a:prstGeom prst="arc">
            <a:avLst>
              <a:gd name="adj1" fmla="val 1912232"/>
              <a:gd name="adj2" fmla="val 16025866"/>
            </a:avLst>
          </a:prstGeom>
          <a:ln w="1270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îṩ1iḋè">
            <a:extLst>
              <a:ext uri="{FF2B5EF4-FFF2-40B4-BE49-F238E27FC236}">
                <a16:creationId xmlns:a16="http://schemas.microsoft.com/office/drawing/2014/main" id="{F094C7C0-5DBB-4E11-B11F-415968ED9143}"/>
              </a:ext>
            </a:extLst>
          </p:cNvPr>
          <p:cNvSpPr/>
          <p:nvPr/>
        </p:nvSpPr>
        <p:spPr>
          <a:xfrm>
            <a:off x="2207016" y="2635402"/>
            <a:ext cx="239384" cy="41217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" h="414">
                <a:moveTo>
                  <a:pt x="200" y="270"/>
                </a:moveTo>
                <a:lnTo>
                  <a:pt x="200" y="217"/>
                </a:lnTo>
                <a:cubicBezTo>
                  <a:pt x="200" y="100"/>
                  <a:pt x="151" y="29"/>
                  <a:pt x="130" y="4"/>
                </a:cubicBezTo>
                <a:cubicBezTo>
                  <a:pt x="128" y="2"/>
                  <a:pt x="124" y="0"/>
                  <a:pt x="121" y="0"/>
                </a:cubicBezTo>
                <a:cubicBezTo>
                  <a:pt x="117" y="0"/>
                  <a:pt x="114" y="1"/>
                  <a:pt x="112" y="4"/>
                </a:cubicBezTo>
                <a:cubicBezTo>
                  <a:pt x="91" y="29"/>
                  <a:pt x="40" y="100"/>
                  <a:pt x="40" y="217"/>
                </a:cubicBezTo>
                <a:lnTo>
                  <a:pt x="40" y="270"/>
                </a:lnTo>
                <a:lnTo>
                  <a:pt x="30" y="276"/>
                </a:lnTo>
                <a:cubicBezTo>
                  <a:pt x="12" y="289"/>
                  <a:pt x="0" y="310"/>
                  <a:pt x="0" y="333"/>
                </a:cubicBezTo>
                <a:lnTo>
                  <a:pt x="0" y="395"/>
                </a:lnTo>
                <a:cubicBezTo>
                  <a:pt x="0" y="399"/>
                  <a:pt x="2" y="403"/>
                  <a:pt x="6" y="404"/>
                </a:cubicBezTo>
                <a:cubicBezTo>
                  <a:pt x="9" y="406"/>
                  <a:pt x="13" y="406"/>
                  <a:pt x="16" y="404"/>
                </a:cubicBezTo>
                <a:lnTo>
                  <a:pt x="48" y="383"/>
                </a:lnTo>
                <a:cubicBezTo>
                  <a:pt x="56" y="377"/>
                  <a:pt x="67" y="374"/>
                  <a:pt x="78" y="374"/>
                </a:cubicBezTo>
                <a:lnTo>
                  <a:pt x="101" y="374"/>
                </a:lnTo>
                <a:lnTo>
                  <a:pt x="101" y="404"/>
                </a:lnTo>
                <a:cubicBezTo>
                  <a:pt x="101" y="410"/>
                  <a:pt x="105" y="414"/>
                  <a:pt x="111" y="414"/>
                </a:cubicBezTo>
                <a:lnTo>
                  <a:pt x="129" y="414"/>
                </a:lnTo>
                <a:cubicBezTo>
                  <a:pt x="135" y="414"/>
                  <a:pt x="140" y="410"/>
                  <a:pt x="140" y="404"/>
                </a:cubicBezTo>
                <a:lnTo>
                  <a:pt x="140" y="374"/>
                </a:lnTo>
                <a:lnTo>
                  <a:pt x="163" y="374"/>
                </a:lnTo>
                <a:cubicBezTo>
                  <a:pt x="173" y="374"/>
                  <a:pt x="184" y="377"/>
                  <a:pt x="193" y="383"/>
                </a:cubicBezTo>
                <a:lnTo>
                  <a:pt x="224" y="404"/>
                </a:lnTo>
                <a:cubicBezTo>
                  <a:pt x="227" y="406"/>
                  <a:pt x="231" y="406"/>
                  <a:pt x="235" y="404"/>
                </a:cubicBezTo>
                <a:cubicBezTo>
                  <a:pt x="238" y="403"/>
                  <a:pt x="240" y="399"/>
                  <a:pt x="240" y="395"/>
                </a:cubicBezTo>
                <a:lnTo>
                  <a:pt x="240" y="333"/>
                </a:lnTo>
                <a:cubicBezTo>
                  <a:pt x="240" y="310"/>
                  <a:pt x="229" y="289"/>
                  <a:pt x="210" y="276"/>
                </a:cubicBezTo>
                <a:lnTo>
                  <a:pt x="200" y="270"/>
                </a:lnTo>
                <a:close/>
                <a:moveTo>
                  <a:pt x="120" y="187"/>
                </a:moveTo>
                <a:cubicBezTo>
                  <a:pt x="101" y="187"/>
                  <a:pt x="85" y="172"/>
                  <a:pt x="85" y="152"/>
                </a:cubicBezTo>
                <a:cubicBezTo>
                  <a:pt x="85" y="133"/>
                  <a:pt x="101" y="117"/>
                  <a:pt x="120" y="117"/>
                </a:cubicBezTo>
                <a:cubicBezTo>
                  <a:pt x="139" y="117"/>
                  <a:pt x="155" y="133"/>
                  <a:pt x="155" y="152"/>
                </a:cubicBezTo>
                <a:cubicBezTo>
                  <a:pt x="155" y="172"/>
                  <a:pt x="139" y="187"/>
                  <a:pt x="120" y="187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" name="ïs1îďé">
            <a:extLst>
              <a:ext uri="{FF2B5EF4-FFF2-40B4-BE49-F238E27FC236}">
                <a16:creationId xmlns:a16="http://schemas.microsoft.com/office/drawing/2014/main" id="{847C2AC0-6ADC-445E-87C4-86D507953579}"/>
              </a:ext>
            </a:extLst>
          </p:cNvPr>
          <p:cNvSpPr/>
          <p:nvPr/>
        </p:nvSpPr>
        <p:spPr>
          <a:xfrm>
            <a:off x="4045884" y="2081900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iṣḷiḓê">
            <a:extLst>
              <a:ext uri="{FF2B5EF4-FFF2-40B4-BE49-F238E27FC236}">
                <a16:creationId xmlns:a16="http://schemas.microsoft.com/office/drawing/2014/main" id="{10A741A0-DDA6-485E-A4A6-C247DDB016CF}"/>
              </a:ext>
            </a:extLst>
          </p:cNvPr>
          <p:cNvSpPr/>
          <p:nvPr/>
        </p:nvSpPr>
        <p:spPr>
          <a:xfrm>
            <a:off x="4295986" y="2332002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îśḻíḓê">
            <a:extLst>
              <a:ext uri="{FF2B5EF4-FFF2-40B4-BE49-F238E27FC236}">
                <a16:creationId xmlns:a16="http://schemas.microsoft.com/office/drawing/2014/main" id="{1EDE397B-7D3B-40D3-81FA-8485B5351E5D}"/>
              </a:ext>
            </a:extLst>
          </p:cNvPr>
          <p:cNvSpPr/>
          <p:nvPr/>
        </p:nvSpPr>
        <p:spPr>
          <a:xfrm>
            <a:off x="4616039" y="2635711"/>
            <a:ext cx="412175" cy="4115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6" name="î$ļíḓé">
            <a:extLst>
              <a:ext uri="{FF2B5EF4-FFF2-40B4-BE49-F238E27FC236}">
                <a16:creationId xmlns:a16="http://schemas.microsoft.com/office/drawing/2014/main" id="{EEC8533C-689C-4F0C-ACB6-D4A27FD52FFB}"/>
              </a:ext>
            </a:extLst>
          </p:cNvPr>
          <p:cNvSpPr/>
          <p:nvPr/>
        </p:nvSpPr>
        <p:spPr>
          <a:xfrm>
            <a:off x="6541302" y="2081900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îṣľiḍe">
            <a:extLst>
              <a:ext uri="{FF2B5EF4-FFF2-40B4-BE49-F238E27FC236}">
                <a16:creationId xmlns:a16="http://schemas.microsoft.com/office/drawing/2014/main" id="{7C397427-8ABC-4090-89E3-21AA50BF1B87}"/>
              </a:ext>
            </a:extLst>
          </p:cNvPr>
          <p:cNvSpPr/>
          <p:nvPr/>
        </p:nvSpPr>
        <p:spPr>
          <a:xfrm>
            <a:off x="6791404" y="2332002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íṡ1îďê">
            <a:extLst>
              <a:ext uri="{FF2B5EF4-FFF2-40B4-BE49-F238E27FC236}">
                <a16:creationId xmlns:a16="http://schemas.microsoft.com/office/drawing/2014/main" id="{C5D8AE72-EA13-4DE8-A211-4112E056CF01}"/>
              </a:ext>
            </a:extLst>
          </p:cNvPr>
          <p:cNvSpPr/>
          <p:nvPr/>
        </p:nvSpPr>
        <p:spPr>
          <a:xfrm>
            <a:off x="6604821" y="2145419"/>
            <a:ext cx="1409735" cy="1409734"/>
          </a:xfrm>
          <a:prstGeom prst="arc">
            <a:avLst>
              <a:gd name="adj1" fmla="val 7003494"/>
              <a:gd name="adj2" fmla="val 16549647"/>
            </a:avLst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ŝḻiḋè">
            <a:extLst>
              <a:ext uri="{FF2B5EF4-FFF2-40B4-BE49-F238E27FC236}">
                <a16:creationId xmlns:a16="http://schemas.microsoft.com/office/drawing/2014/main" id="{306E1A8B-0602-46AA-AD15-B8B1EBA40CD3}"/>
              </a:ext>
            </a:extLst>
          </p:cNvPr>
          <p:cNvSpPr/>
          <p:nvPr/>
        </p:nvSpPr>
        <p:spPr>
          <a:xfrm>
            <a:off x="7111457" y="2636075"/>
            <a:ext cx="412175" cy="410826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îśḻíďê">
            <a:extLst>
              <a:ext uri="{FF2B5EF4-FFF2-40B4-BE49-F238E27FC236}">
                <a16:creationId xmlns:a16="http://schemas.microsoft.com/office/drawing/2014/main" id="{AF3B2084-383B-4C7B-85FE-4295E7EE829A}"/>
              </a:ext>
            </a:extLst>
          </p:cNvPr>
          <p:cNvSpPr/>
          <p:nvPr/>
        </p:nvSpPr>
        <p:spPr>
          <a:xfrm>
            <a:off x="9036721" y="2081900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íṡļiḋé">
            <a:extLst>
              <a:ext uri="{FF2B5EF4-FFF2-40B4-BE49-F238E27FC236}">
                <a16:creationId xmlns:a16="http://schemas.microsoft.com/office/drawing/2014/main" id="{105944A1-7502-4C97-BE8E-94D81850E03D}"/>
              </a:ext>
            </a:extLst>
          </p:cNvPr>
          <p:cNvSpPr/>
          <p:nvPr/>
        </p:nvSpPr>
        <p:spPr>
          <a:xfrm>
            <a:off x="9286823" y="2332002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ïṧḻîḍê">
            <a:extLst>
              <a:ext uri="{FF2B5EF4-FFF2-40B4-BE49-F238E27FC236}">
                <a16:creationId xmlns:a16="http://schemas.microsoft.com/office/drawing/2014/main" id="{97A9E7CF-BB82-48DC-8A1E-C1DABF787A85}"/>
              </a:ext>
            </a:extLst>
          </p:cNvPr>
          <p:cNvSpPr/>
          <p:nvPr/>
        </p:nvSpPr>
        <p:spPr>
          <a:xfrm>
            <a:off x="9606876" y="2639418"/>
            <a:ext cx="412175" cy="40413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8271E0D-FCAD-4FF4-882C-50FF62305028}"/>
              </a:ext>
            </a:extLst>
          </p:cNvPr>
          <p:cNvGrpSpPr/>
          <p:nvPr/>
        </p:nvGrpSpPr>
        <p:grpSpPr>
          <a:xfrm>
            <a:off x="8781760" y="3838535"/>
            <a:ext cx="2332554" cy="2746842"/>
            <a:chOff x="1867328" y="2349127"/>
            <a:chExt cx="2332554" cy="274684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6E65C47-D414-4FD8-96FC-FC26D450E285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风险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（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Threat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）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764287-7572-4B5E-845A-F242F95B0F10}"/>
                </a:ext>
              </a:extLst>
            </p:cNvPr>
            <p:cNvSpPr txBox="1"/>
            <p:nvPr/>
          </p:nvSpPr>
          <p:spPr>
            <a:xfrm>
              <a:off x="1867328" y="2687681"/>
              <a:ext cx="2332554" cy="24082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推广存在一定阻力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其他厂商可能会介入市场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需要长期稳定的资金注入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合作和管理层面很可能出现失调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BBBC84-A8AE-4677-AE6E-97579DD3F896}"/>
              </a:ext>
            </a:extLst>
          </p:cNvPr>
          <p:cNvGrpSpPr/>
          <p:nvPr/>
        </p:nvGrpSpPr>
        <p:grpSpPr>
          <a:xfrm>
            <a:off x="6096000" y="3838535"/>
            <a:ext cx="2492829" cy="2691955"/>
            <a:chOff x="1676987" y="2349127"/>
            <a:chExt cx="2492829" cy="269195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97B9860-35E0-4759-884A-D7DA023114DE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机会（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Opportunity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）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43FDF2D-6614-4850-98EB-E3F5F4ECD170}"/>
                </a:ext>
              </a:extLst>
            </p:cNvPr>
            <p:cNvSpPr txBox="1"/>
            <p:nvPr/>
          </p:nvSpPr>
          <p:spPr>
            <a:xfrm>
              <a:off x="1676987" y="2687681"/>
              <a:ext cx="2492829" cy="23534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成熟的技术科技为用户带来更加理想的体验。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公众对垃圾分类有强烈的需求。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生活服务项目有着大量庞大的用户群体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985C79-1152-4A12-AAB3-F2208BF9EC79}"/>
              </a:ext>
            </a:extLst>
          </p:cNvPr>
          <p:cNvGrpSpPr/>
          <p:nvPr/>
        </p:nvGrpSpPr>
        <p:grpSpPr>
          <a:xfrm>
            <a:off x="3790923" y="3838535"/>
            <a:ext cx="2133782" cy="3027560"/>
            <a:chOff x="1867328" y="2349127"/>
            <a:chExt cx="2133782" cy="302756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EE96BA-A885-4322-AB61-3ADF517FF69D}"/>
                </a:ext>
              </a:extLst>
            </p:cNvPr>
            <p:cNvSpPr txBox="1"/>
            <p:nvPr/>
          </p:nvSpPr>
          <p:spPr>
            <a:xfrm>
              <a:off x="1867328" y="2349127"/>
              <a:ext cx="2133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 劣势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（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Weakness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）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555C21-0A75-4F50-A9F6-B3786D7F3E2C}"/>
                </a:ext>
              </a:extLst>
            </p:cNvPr>
            <p:cNvSpPr txBox="1"/>
            <p:nvPr/>
          </p:nvSpPr>
          <p:spPr>
            <a:xfrm>
              <a:off x="1867328" y="2687681"/>
              <a:ext cx="2133782" cy="26890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部分功能需要更多用户的建议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城市管理单位的监督与支持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平台运行需要实时更新和处理数据，且处理数据量较大，数据不易统计。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9C24078-9A74-4514-98F9-BDD9D70E903D}"/>
              </a:ext>
            </a:extLst>
          </p:cNvPr>
          <p:cNvGrpSpPr/>
          <p:nvPr/>
        </p:nvGrpSpPr>
        <p:grpSpPr>
          <a:xfrm>
            <a:off x="1186543" y="3838536"/>
            <a:ext cx="2250600" cy="2022910"/>
            <a:chOff x="1750510" y="2349127"/>
            <a:chExt cx="2250600" cy="99675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37E654-2CA4-48BD-82F7-81BA9BC3520A}"/>
                </a:ext>
              </a:extLst>
            </p:cNvPr>
            <p:cNvSpPr txBox="1"/>
            <p:nvPr/>
          </p:nvSpPr>
          <p:spPr>
            <a:xfrm>
              <a:off x="1750510" y="2349127"/>
              <a:ext cx="2250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 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优势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（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Strength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）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62EEF27-B3D2-432D-803F-1CC57C7FEE27}"/>
                </a:ext>
              </a:extLst>
            </p:cNvPr>
            <p:cNvSpPr txBox="1"/>
            <p:nvPr/>
          </p:nvSpPr>
          <p:spPr>
            <a:xfrm>
              <a:off x="1750510" y="2687681"/>
              <a:ext cx="2250600" cy="658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智能垃圾分类于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2020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火上热搜</a:t>
              </a:r>
            </a:p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设计初期规划良好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市场长远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075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48654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85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产品渲染模型</a:t>
            </a:r>
            <a:endParaRPr lang="en-US" altLang="zh-CN" sz="40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82427-F0FD-4FDB-A7C8-117EF935E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9090" y="1313548"/>
            <a:ext cx="2676525" cy="2061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E5E7B3-6146-4C9E-9F11-926E42FD7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795" y="1696568"/>
            <a:ext cx="2836545" cy="37826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F2170F-D03E-48D1-8040-34169B14E1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9090" y="3704493"/>
            <a:ext cx="2677160" cy="2331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3FBD45-F273-4351-9439-91601A1C50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4830" y="3704493"/>
            <a:ext cx="2731770" cy="22726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AC61F2-DE34-46E3-B3EA-465FD0A869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4830" y="1306733"/>
            <a:ext cx="2732405" cy="20612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803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B5D4E5F-4E6C-47A5-AAD2-9B9FAC6D8244}"/>
              </a:ext>
            </a:extLst>
          </p:cNvPr>
          <p:cNvCxnSpPr/>
          <p:nvPr/>
        </p:nvCxnSpPr>
        <p:spPr>
          <a:xfrm flipH="1">
            <a:off x="1005012" y="37751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98BCD19-7CCF-432D-8C3B-9CF2F4DB3D3A}"/>
              </a:ext>
            </a:extLst>
          </p:cNvPr>
          <p:cNvCxnSpPr/>
          <p:nvPr/>
        </p:nvCxnSpPr>
        <p:spPr>
          <a:xfrm flipH="1">
            <a:off x="1005012" y="33846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EC45342-7197-431B-9BF5-C50CD3A11881}"/>
              </a:ext>
            </a:extLst>
          </p:cNvPr>
          <p:cNvCxnSpPr/>
          <p:nvPr/>
        </p:nvCxnSpPr>
        <p:spPr>
          <a:xfrm flipH="1">
            <a:off x="1005012" y="41688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B0ECC9-D241-4736-9D90-EE80016D0D43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396B89-8520-422D-8D49-2B15B61B8E13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28">
              <a:extLst>
                <a:ext uri="{FF2B5EF4-FFF2-40B4-BE49-F238E27FC236}">
                  <a16:creationId xmlns:a16="http://schemas.microsoft.com/office/drawing/2014/main" id="{C3331851-CB23-45F1-9BF1-94F12D5B4AC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4130F6-90A2-460E-945D-F9FB38FB184C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958151-3843-42ED-B384-16D4970CAE0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44">
              <a:extLst>
                <a:ext uri="{FF2B5EF4-FFF2-40B4-BE49-F238E27FC236}">
                  <a16:creationId xmlns:a16="http://schemas.microsoft.com/office/drawing/2014/main" id="{1868AFAA-A9E1-4B36-AC0B-81894FECBCF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6F6261B-56F6-4D3E-A367-913FCD369D7F}"/>
              </a:ext>
            </a:extLst>
          </p:cNvPr>
          <p:cNvSpPr/>
          <p:nvPr/>
        </p:nvSpPr>
        <p:spPr>
          <a:xfrm>
            <a:off x="9637496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720B9C-A05B-4B3D-B502-E4CB29092C49}"/>
              </a:ext>
            </a:extLst>
          </p:cNvPr>
          <p:cNvSpPr/>
          <p:nvPr/>
        </p:nvSpPr>
        <p:spPr>
          <a:xfrm>
            <a:off x="9794119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4449BF-B7C4-43FA-BD8E-193F31A12B4D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E4D8C8-393B-436E-8C90-DAE55793F438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28">
              <a:extLst>
                <a:ext uri="{FF2B5EF4-FFF2-40B4-BE49-F238E27FC236}">
                  <a16:creationId xmlns:a16="http://schemas.microsoft.com/office/drawing/2014/main" id="{CFF8D32E-89B2-46AF-A855-84FBDE6F7280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A032A07-B15A-4F0A-B1C7-28D91711DC79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4E8E329-5378-4683-AEEE-E73FEEE10F18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44">
              <a:extLst>
                <a:ext uri="{FF2B5EF4-FFF2-40B4-BE49-F238E27FC236}">
                  <a16:creationId xmlns:a16="http://schemas.microsoft.com/office/drawing/2014/main" id="{869B752F-E6EF-4759-8F6D-ABEEB41379F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3632EC-CB86-461D-856A-5071FB8398B4}"/>
              </a:ext>
            </a:extLst>
          </p:cNvPr>
          <p:cNvSpPr/>
          <p:nvPr/>
        </p:nvSpPr>
        <p:spPr>
          <a:xfrm>
            <a:off x="9637496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82BB85E-07FE-4BAB-B772-A4020B8E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48" y="1470271"/>
            <a:ext cx="883784" cy="11783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13DCA0-FA64-47E2-BBB4-AD05F6CA35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4" y="4224467"/>
            <a:ext cx="883784" cy="12615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E14C6B1-4B5E-44D1-BBB9-001C550DD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48" y="4168889"/>
            <a:ext cx="914400" cy="133028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0E46540-BDB3-4A86-B55D-55021F097A4E}"/>
              </a:ext>
            </a:extLst>
          </p:cNvPr>
          <p:cNvSpPr/>
          <p:nvPr/>
        </p:nvSpPr>
        <p:spPr>
          <a:xfrm>
            <a:off x="2210591" y="2801994"/>
            <a:ext cx="157839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刘园彬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8620E8-3FC7-4AA0-B8EC-CDB85784AF63}"/>
              </a:ext>
            </a:extLst>
          </p:cNvPr>
          <p:cNvSpPr/>
          <p:nvPr/>
        </p:nvSpPr>
        <p:spPr>
          <a:xfrm>
            <a:off x="7982789" y="2753540"/>
            <a:ext cx="157839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266367-8067-4E10-89CA-1542ED5BB667}"/>
              </a:ext>
            </a:extLst>
          </p:cNvPr>
          <p:cNvSpPr/>
          <p:nvPr/>
        </p:nvSpPr>
        <p:spPr>
          <a:xfrm>
            <a:off x="2210591" y="5499170"/>
            <a:ext cx="15783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王子豪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FC8AD9B-0D52-453F-A435-A514FC6CE357}"/>
              </a:ext>
            </a:extLst>
          </p:cNvPr>
          <p:cNvSpPr/>
          <p:nvPr/>
        </p:nvSpPr>
        <p:spPr>
          <a:xfrm>
            <a:off x="8013341" y="5554748"/>
            <a:ext cx="157839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刘辰宇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8079437-5A71-405D-8C5D-005D83A353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97" y="1492002"/>
            <a:ext cx="883784" cy="126153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E554AF50-3940-4584-81F6-510784DFEFC3}"/>
              </a:ext>
            </a:extLst>
          </p:cNvPr>
          <p:cNvSpPr/>
          <p:nvPr/>
        </p:nvSpPr>
        <p:spPr>
          <a:xfrm>
            <a:off x="5096690" y="2769348"/>
            <a:ext cx="157839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袁润总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4B355CC-4503-496D-B479-762AE1D690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97" y="4151702"/>
            <a:ext cx="914400" cy="136465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89F5F33-9F3E-4049-9F0E-8D86388220EB}"/>
              </a:ext>
            </a:extLst>
          </p:cNvPr>
          <p:cNvSpPr/>
          <p:nvPr/>
        </p:nvSpPr>
        <p:spPr>
          <a:xfrm>
            <a:off x="2068281" y="3168128"/>
            <a:ext cx="18584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市场营销专业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18F3D07-879F-4FC8-8C7A-9BD7A97FB5AE}"/>
              </a:ext>
            </a:extLst>
          </p:cNvPr>
          <p:cNvSpPr/>
          <p:nvPr/>
        </p:nvSpPr>
        <p:spPr>
          <a:xfrm>
            <a:off x="5086283" y="3163287"/>
            <a:ext cx="173213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计算机科学与技术专业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B2B8051-B2A9-4E27-9572-D990E602FFBF}"/>
              </a:ext>
            </a:extLst>
          </p:cNvPr>
          <p:cNvSpPr/>
          <p:nvPr/>
        </p:nvSpPr>
        <p:spPr>
          <a:xfrm>
            <a:off x="7984460" y="3144225"/>
            <a:ext cx="18584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金融学专业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360D5C7-47D0-4F6F-8DA5-DD9767AD141E}"/>
              </a:ext>
            </a:extLst>
          </p:cNvPr>
          <p:cNvSpPr/>
          <p:nvPr/>
        </p:nvSpPr>
        <p:spPr>
          <a:xfrm>
            <a:off x="7888603" y="5969392"/>
            <a:ext cx="18584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计算机科学与技术专业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FD01850-4153-46FB-AF7E-4ADED5B715C6}"/>
              </a:ext>
            </a:extLst>
          </p:cNvPr>
          <p:cNvSpPr/>
          <p:nvPr/>
        </p:nvSpPr>
        <p:spPr>
          <a:xfrm>
            <a:off x="2089951" y="5788291"/>
            <a:ext cx="18584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计算机科学与技术专业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896FF9-248B-43B6-B73F-CC4CAB40CB6D}"/>
              </a:ext>
            </a:extLst>
          </p:cNvPr>
          <p:cNvSpPr/>
          <p:nvPr/>
        </p:nvSpPr>
        <p:spPr>
          <a:xfrm>
            <a:off x="4751611" y="5969392"/>
            <a:ext cx="2333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机械电子工程专业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1351F1-E606-47C3-9401-8E76CF6C3397}"/>
              </a:ext>
            </a:extLst>
          </p:cNvPr>
          <p:cNvSpPr/>
          <p:nvPr/>
        </p:nvSpPr>
        <p:spPr>
          <a:xfrm>
            <a:off x="5191692" y="5607796"/>
            <a:ext cx="15783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8965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夏琪昊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E2C84E2-F1FA-48B2-9F5C-3AA4BCB4BB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33" y="1492002"/>
            <a:ext cx="883784" cy="1204312"/>
          </a:xfrm>
          <a:prstGeom prst="rect">
            <a:avLst/>
          </a:prstGeom>
        </p:spPr>
      </p:pic>
      <p:sp>
        <p:nvSpPr>
          <p:cNvPr id="42" name="任意多边形 7">
            <a:extLst>
              <a:ext uri="{FF2B5EF4-FFF2-40B4-BE49-F238E27FC236}">
                <a16:creationId xmlns:a16="http://schemas.microsoft.com/office/drawing/2014/main" id="{9E7B2069-8665-4383-BD67-033AC0FF9D8B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D0DCB67D-491A-42A9-85D0-A95E734D08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团队介绍</a:t>
            </a:r>
          </a:p>
        </p:txBody>
      </p:sp>
    </p:spTree>
    <p:extLst>
      <p:ext uri="{BB962C8B-B14F-4D97-AF65-F5344CB8AC3E}">
        <p14:creationId xmlns:p14="http://schemas.microsoft.com/office/powerpoint/2010/main" val="9113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7" grpId="0"/>
      <p:bldP spid="28" grpId="0"/>
      <p:bldP spid="29" grpId="0"/>
      <p:bldP spid="30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文本框 21"/>
          <p:cNvSpPr txBox="1"/>
          <p:nvPr>
            <p:custDataLst>
              <p:tags r:id="rId2"/>
            </p:custDataLst>
          </p:nvPr>
        </p:nvSpPr>
        <p:spPr>
          <a:xfrm>
            <a:off x="7143115" y="795338"/>
            <a:ext cx="4232910" cy="83484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048612" name="文本框 30"/>
          <p:cNvSpPr txBox="1"/>
          <p:nvPr>
            <p:custDataLst>
              <p:tags r:id="rId3"/>
            </p:custDataLst>
          </p:nvPr>
        </p:nvSpPr>
        <p:spPr>
          <a:xfrm>
            <a:off x="7670800" y="3550092"/>
            <a:ext cx="3911600" cy="49276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二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产品与技术</a:t>
            </a:r>
          </a:p>
        </p:txBody>
      </p:sp>
      <p:sp>
        <p:nvSpPr>
          <p:cNvPr id="1048615" name="文本框 37"/>
          <p:cNvSpPr txBox="1"/>
          <p:nvPr>
            <p:custDataLst>
              <p:tags r:id="rId4"/>
            </p:custDataLst>
          </p:nvPr>
        </p:nvSpPr>
        <p:spPr>
          <a:xfrm>
            <a:off x="7670800" y="3078908"/>
            <a:ext cx="3911600" cy="36131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一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研发背景</a:t>
            </a:r>
          </a:p>
        </p:txBody>
      </p:sp>
      <p:sp>
        <p:nvSpPr>
          <p:cNvPr id="1048618" name="文本框 44"/>
          <p:cNvSpPr txBox="1"/>
          <p:nvPr>
            <p:custDataLst>
              <p:tags r:id="rId5"/>
            </p:custDataLst>
          </p:nvPr>
        </p:nvSpPr>
        <p:spPr>
          <a:xfrm>
            <a:off x="7629709" y="4755350"/>
            <a:ext cx="3911600" cy="47815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四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团队介绍</a:t>
            </a:r>
          </a:p>
        </p:txBody>
      </p:sp>
      <p:sp>
        <p:nvSpPr>
          <p:cNvPr id="15" name="文本框 44"/>
          <p:cNvSpPr txBox="1"/>
          <p:nvPr>
            <p:custDataLst>
              <p:tags r:id="rId6"/>
            </p:custDataLst>
          </p:nvPr>
        </p:nvSpPr>
        <p:spPr>
          <a:xfrm>
            <a:off x="7629709" y="4152721"/>
            <a:ext cx="3911600" cy="47815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三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市场分析</a:t>
            </a:r>
          </a:p>
        </p:txBody>
      </p:sp>
      <p:grpSp>
        <p:nvGrpSpPr>
          <p:cNvPr id="5" name="组合 18"/>
          <p:cNvGrpSpPr/>
          <p:nvPr/>
        </p:nvGrpSpPr>
        <p:grpSpPr>
          <a:xfrm>
            <a:off x="7143115" y="753745"/>
            <a:ext cx="1054100" cy="916305"/>
            <a:chOff x="1709739" y="2636838"/>
            <a:chExt cx="1590160" cy="1584325"/>
          </a:xfrm>
          <a:solidFill>
            <a:srgbClr val="EBE9D0"/>
          </a:solidFill>
          <a:effectLst/>
        </p:grpSpPr>
        <p:sp>
          <p:nvSpPr>
            <p:cNvPr id="6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charset="-122"/>
                <a:ea typeface="+mn-ea"/>
              </a:endParaRPr>
            </a:p>
          </p:txBody>
        </p:sp>
      </p:grpSp>
      <p:sp>
        <p:nvSpPr>
          <p:cNvPr id="17" name="文本框 44">
            <a:extLst>
              <a:ext uri="{FF2B5EF4-FFF2-40B4-BE49-F238E27FC236}">
                <a16:creationId xmlns:a16="http://schemas.microsoft.com/office/drawing/2014/main" id="{190DE2A5-809E-41B5-902A-6210FE4747B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29709" y="5299025"/>
            <a:ext cx="3911600" cy="47815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五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.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财务与资本结构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/>
      <p:bldP spid="1048612" grpId="0"/>
      <p:bldP spid="1048615" grpId="0"/>
      <p:bldP spid="1048618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FB0ECC9-D241-4736-9D90-EE80016D0D43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396B89-8520-422D-8D49-2B15B61B8E13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28">
              <a:extLst>
                <a:ext uri="{FF2B5EF4-FFF2-40B4-BE49-F238E27FC236}">
                  <a16:creationId xmlns:a16="http://schemas.microsoft.com/office/drawing/2014/main" id="{C3331851-CB23-45F1-9BF1-94F12D5B4AC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4130F6-90A2-460E-945D-F9FB38FB184C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958151-3843-42ED-B384-16D4970CAE0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44">
              <a:extLst>
                <a:ext uri="{FF2B5EF4-FFF2-40B4-BE49-F238E27FC236}">
                  <a16:creationId xmlns:a16="http://schemas.microsoft.com/office/drawing/2014/main" id="{1868AFAA-A9E1-4B36-AC0B-81894FECBCF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6F6261B-56F6-4D3E-A367-913FCD369D7F}"/>
              </a:ext>
            </a:extLst>
          </p:cNvPr>
          <p:cNvSpPr/>
          <p:nvPr/>
        </p:nvSpPr>
        <p:spPr>
          <a:xfrm>
            <a:off x="9637496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720B9C-A05B-4B3D-B502-E4CB29092C49}"/>
              </a:ext>
            </a:extLst>
          </p:cNvPr>
          <p:cNvSpPr/>
          <p:nvPr/>
        </p:nvSpPr>
        <p:spPr>
          <a:xfrm>
            <a:off x="9794119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4449BF-B7C4-43FA-BD8E-193F31A12B4D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E4D8C8-393B-436E-8C90-DAE55793F438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28">
              <a:extLst>
                <a:ext uri="{FF2B5EF4-FFF2-40B4-BE49-F238E27FC236}">
                  <a16:creationId xmlns:a16="http://schemas.microsoft.com/office/drawing/2014/main" id="{CFF8D32E-89B2-46AF-A855-84FBDE6F7280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A032A07-B15A-4F0A-B1C7-28D91711DC79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4E8E329-5378-4683-AEEE-E73FEEE10F18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44">
              <a:extLst>
                <a:ext uri="{FF2B5EF4-FFF2-40B4-BE49-F238E27FC236}">
                  <a16:creationId xmlns:a16="http://schemas.microsoft.com/office/drawing/2014/main" id="{869B752F-E6EF-4759-8F6D-ABEEB41379F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8A7FD7-AEBB-4DB9-9845-7E6A5A9E8068}"/>
              </a:ext>
            </a:extLst>
          </p:cNvPr>
          <p:cNvSpPr/>
          <p:nvPr/>
        </p:nvSpPr>
        <p:spPr>
          <a:xfrm>
            <a:off x="9794119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7">
            <a:extLst>
              <a:ext uri="{FF2B5EF4-FFF2-40B4-BE49-F238E27FC236}">
                <a16:creationId xmlns:a16="http://schemas.microsoft.com/office/drawing/2014/main" id="{9E7B2069-8665-4383-BD67-033AC0FF9D8B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D0DCB67D-491A-42A9-85D0-A95E734D08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团队介绍</a:t>
            </a: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0FCB0B5C-E0BA-4470-9882-10FB1A8FBD59}"/>
              </a:ext>
            </a:extLst>
          </p:cNvPr>
          <p:cNvSpPr/>
          <p:nvPr/>
        </p:nvSpPr>
        <p:spPr>
          <a:xfrm rot="5400000">
            <a:off x="3511550" y="-1713230"/>
            <a:ext cx="5117465" cy="10604500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文本框 20">
            <a:extLst>
              <a:ext uri="{FF2B5EF4-FFF2-40B4-BE49-F238E27FC236}">
                <a16:creationId xmlns:a16="http://schemas.microsoft.com/office/drawing/2014/main" id="{D8197C06-8FB3-40C2-A45C-FCB44EBEDD5C}"/>
              </a:ext>
            </a:extLst>
          </p:cNvPr>
          <p:cNvSpPr txBox="1"/>
          <p:nvPr/>
        </p:nvSpPr>
        <p:spPr>
          <a:xfrm>
            <a:off x="5870265" y="1217627"/>
            <a:ext cx="235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团队指导教师：</a:t>
            </a:r>
          </a:p>
        </p:txBody>
      </p:sp>
      <p:sp>
        <p:nvSpPr>
          <p:cNvPr id="53" name="文本框 20">
            <a:extLst>
              <a:ext uri="{FF2B5EF4-FFF2-40B4-BE49-F238E27FC236}">
                <a16:creationId xmlns:a16="http://schemas.microsoft.com/office/drawing/2014/main" id="{E1582A49-DF3D-4781-A895-83897ABD36A2}"/>
              </a:ext>
            </a:extLst>
          </p:cNvPr>
          <p:cNvSpPr txBox="1"/>
          <p:nvPr/>
        </p:nvSpPr>
        <p:spPr>
          <a:xfrm>
            <a:off x="6234299" y="1688857"/>
            <a:ext cx="2892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贺军义</a:t>
            </a:r>
          </a:p>
        </p:txBody>
      </p:sp>
      <p:sp>
        <p:nvSpPr>
          <p:cNvPr id="54" name="文本框 20">
            <a:extLst>
              <a:ext uri="{FF2B5EF4-FFF2-40B4-BE49-F238E27FC236}">
                <a16:creationId xmlns:a16="http://schemas.microsoft.com/office/drawing/2014/main" id="{119D62C3-17EF-413F-B950-DBD132CE60A5}"/>
              </a:ext>
            </a:extLst>
          </p:cNvPr>
          <p:cNvSpPr txBox="1"/>
          <p:nvPr/>
        </p:nvSpPr>
        <p:spPr>
          <a:xfrm>
            <a:off x="6234299" y="2482969"/>
            <a:ext cx="4117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河南理工大学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计算机专业副教授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文本框 20">
            <a:extLst>
              <a:ext uri="{FF2B5EF4-FFF2-40B4-BE49-F238E27FC236}">
                <a16:creationId xmlns:a16="http://schemas.microsoft.com/office/drawing/2014/main" id="{F956A4A9-765C-4DAF-974E-6E0746473B87}"/>
              </a:ext>
            </a:extLst>
          </p:cNvPr>
          <p:cNvSpPr txBox="1"/>
          <p:nvPr/>
        </p:nvSpPr>
        <p:spPr>
          <a:xfrm>
            <a:off x="6207820" y="2942258"/>
            <a:ext cx="347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从事计算机测试与控制技术</a:t>
            </a:r>
          </a:p>
        </p:txBody>
      </p:sp>
      <p:sp>
        <p:nvSpPr>
          <p:cNvPr id="56" name="文本框 20">
            <a:extLst>
              <a:ext uri="{FF2B5EF4-FFF2-40B4-BE49-F238E27FC236}">
                <a16:creationId xmlns:a16="http://schemas.microsoft.com/office/drawing/2014/main" id="{E9A68DD7-E0C8-46FE-8E24-31F24DAAA9FC}"/>
              </a:ext>
            </a:extLst>
          </p:cNvPr>
          <p:cNvSpPr txBox="1"/>
          <p:nvPr/>
        </p:nvSpPr>
        <p:spPr>
          <a:xfrm>
            <a:off x="6198590" y="3378455"/>
            <a:ext cx="4462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作为主要项目完成人参与国家国防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973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项目，发表论文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余篇，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SCI/EI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收录论文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篇，撰写和申请国家发明专利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23D6CA2-FFC1-4096-BCED-D5DA849794EC}"/>
              </a:ext>
            </a:extLst>
          </p:cNvPr>
          <p:cNvSpPr txBox="1"/>
          <p:nvPr/>
        </p:nvSpPr>
        <p:spPr>
          <a:xfrm flipH="1">
            <a:off x="5870265" y="4822593"/>
            <a:ext cx="465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有深厚的学术功底，帮助团队核心成员把握项目大体走向。</a:t>
            </a:r>
            <a:endParaRPr lang="zh-CN" altLang="en-US" sz="200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586D4C3F-F5D9-4BBC-AF1D-4CE36574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07" y="1448459"/>
            <a:ext cx="3452796" cy="43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FB0ECC9-D241-4736-9D90-EE80016D0D43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396B89-8520-422D-8D49-2B15B61B8E13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28">
              <a:extLst>
                <a:ext uri="{FF2B5EF4-FFF2-40B4-BE49-F238E27FC236}">
                  <a16:creationId xmlns:a16="http://schemas.microsoft.com/office/drawing/2014/main" id="{C3331851-CB23-45F1-9BF1-94F12D5B4AC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4130F6-90A2-460E-945D-F9FB38FB184C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958151-3843-42ED-B384-16D4970CAE0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44">
              <a:extLst>
                <a:ext uri="{FF2B5EF4-FFF2-40B4-BE49-F238E27FC236}">
                  <a16:creationId xmlns:a16="http://schemas.microsoft.com/office/drawing/2014/main" id="{1868AFAA-A9E1-4B36-AC0B-81894FECBCF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6F6261B-56F6-4D3E-A367-913FCD369D7F}"/>
              </a:ext>
            </a:extLst>
          </p:cNvPr>
          <p:cNvSpPr/>
          <p:nvPr/>
        </p:nvSpPr>
        <p:spPr>
          <a:xfrm>
            <a:off x="9637496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720B9C-A05B-4B3D-B502-E4CB29092C49}"/>
              </a:ext>
            </a:extLst>
          </p:cNvPr>
          <p:cNvSpPr/>
          <p:nvPr/>
        </p:nvSpPr>
        <p:spPr>
          <a:xfrm>
            <a:off x="9794119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4449BF-B7C4-43FA-BD8E-193F31A12B4D}"/>
              </a:ext>
            </a:extLst>
          </p:cNvPr>
          <p:cNvGrpSpPr/>
          <p:nvPr/>
        </p:nvGrpSpPr>
        <p:grpSpPr>
          <a:xfrm>
            <a:off x="9637499" y="1335379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E4D8C8-393B-436E-8C90-DAE55793F438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28">
              <a:extLst>
                <a:ext uri="{FF2B5EF4-FFF2-40B4-BE49-F238E27FC236}">
                  <a16:creationId xmlns:a16="http://schemas.microsoft.com/office/drawing/2014/main" id="{CFF8D32E-89B2-46AF-A855-84FBDE6F7280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A032A07-B15A-4F0A-B1C7-28D91711DC79}"/>
              </a:ext>
            </a:extLst>
          </p:cNvPr>
          <p:cNvGrpSpPr/>
          <p:nvPr/>
        </p:nvGrpSpPr>
        <p:grpSpPr>
          <a:xfrm>
            <a:off x="9794122" y="1335379"/>
            <a:ext cx="156623" cy="156623"/>
            <a:chOff x="8845686" y="2493438"/>
            <a:chExt cx="156623" cy="15662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4E8E329-5378-4683-AEEE-E73FEEE10F18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44">
              <a:extLst>
                <a:ext uri="{FF2B5EF4-FFF2-40B4-BE49-F238E27FC236}">
                  <a16:creationId xmlns:a16="http://schemas.microsoft.com/office/drawing/2014/main" id="{869B752F-E6EF-4759-8F6D-ABEEB41379F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3632EC-CB86-461D-856A-5071FB8398B4}"/>
              </a:ext>
            </a:extLst>
          </p:cNvPr>
          <p:cNvSpPr/>
          <p:nvPr/>
        </p:nvSpPr>
        <p:spPr>
          <a:xfrm>
            <a:off x="9637496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8A7FD7-AEBB-4DB9-9845-7E6A5A9E8068}"/>
              </a:ext>
            </a:extLst>
          </p:cNvPr>
          <p:cNvSpPr/>
          <p:nvPr/>
        </p:nvSpPr>
        <p:spPr>
          <a:xfrm>
            <a:off x="9794119" y="132874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7">
            <a:extLst>
              <a:ext uri="{FF2B5EF4-FFF2-40B4-BE49-F238E27FC236}">
                <a16:creationId xmlns:a16="http://schemas.microsoft.com/office/drawing/2014/main" id="{9E7B2069-8665-4383-BD67-033AC0FF9D8B}"/>
              </a:ext>
            </a:extLst>
          </p:cNvPr>
          <p:cNvSpPr/>
          <p:nvPr/>
        </p:nvSpPr>
        <p:spPr>
          <a:xfrm>
            <a:off x="0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D0DCB67D-491A-42A9-85D0-A95E734D08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团队奖项</a:t>
            </a:r>
          </a:p>
        </p:txBody>
      </p:sp>
      <p:sp>
        <p:nvSpPr>
          <p:cNvPr id="45" name="文本框 4">
            <a:extLst>
              <a:ext uri="{FF2B5EF4-FFF2-40B4-BE49-F238E27FC236}">
                <a16:creationId xmlns:a16="http://schemas.microsoft.com/office/drawing/2014/main" id="{B9402F56-D5D6-4E8C-A11B-C6AEB128499B}"/>
              </a:ext>
            </a:extLst>
          </p:cNvPr>
          <p:cNvSpPr txBox="1"/>
          <p:nvPr/>
        </p:nvSpPr>
        <p:spPr>
          <a:xfrm>
            <a:off x="3563654" y="5672234"/>
            <a:ext cx="3485876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计算机设计大赛省赛二等奖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74460D-A74A-4A48-8DCE-00564E08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8" y="1818530"/>
            <a:ext cx="7793373" cy="35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2"/>
          <p:cNvSpPr>
            <a:spLocks noGrp="1"/>
          </p:cNvSpPr>
          <p:nvPr>
            <p:ph type="title" idx="13"/>
          </p:nvPr>
        </p:nvSpPr>
        <p:spPr>
          <a:xfrm>
            <a:off x="809009" y="1711355"/>
            <a:ext cx="7583010" cy="2542222"/>
          </a:xfrm>
        </p:spPr>
        <p:txBody>
          <a:bodyPr>
            <a:normAutofit/>
          </a:bodyPr>
          <a:lstStyle/>
          <a:p>
            <a:r>
              <a:rPr lang="zh-CN" altLang="en-US" sz="3555" b="1" dirty="0">
                <a:solidFill>
                  <a:schemeClr val="tx1"/>
                </a:solidFill>
              </a:rPr>
              <a:t>为人为民为社会</a:t>
            </a:r>
            <a:br>
              <a:rPr lang="en-US" altLang="zh-CN" sz="3555" b="1" dirty="0">
                <a:solidFill>
                  <a:schemeClr val="tx1"/>
                </a:solidFill>
              </a:rPr>
            </a:br>
            <a:r>
              <a:rPr lang="zh-CN" altLang="en-US" sz="3555" b="1" dirty="0">
                <a:solidFill>
                  <a:schemeClr val="tx1"/>
                </a:solidFill>
              </a:rPr>
              <a:t>做人做事做学问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9009" y="4277898"/>
            <a:ext cx="4766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pc="400" dirty="0">
                <a:solidFill>
                  <a:schemeClr val="bg1"/>
                </a:solidFill>
                <a:latin typeface="微软雅黑" panose="020B0503020204020204" charset="-122"/>
                <a:ea typeface="微软雅黑 Light" panose="020B0502040204020203" charset="-122"/>
                <a:sym typeface="+mn-ea"/>
              </a:rPr>
              <a:t>THANK YOU FOR WATCHING</a:t>
            </a:r>
            <a:r>
              <a:rPr lang="zh-CN" altLang="en-US" spc="400" dirty="0">
                <a:solidFill>
                  <a:schemeClr val="bg1"/>
                </a:solidFill>
                <a:latin typeface="微软雅黑" panose="020B0503020204020204" charset="-122"/>
                <a:ea typeface="微软雅黑 Light" panose="020B0502040204020203" charset="-122"/>
                <a:sym typeface="+mn-ea"/>
              </a:rPr>
              <a:t>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87682" y="181060"/>
            <a:ext cx="5435685" cy="830763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360045" y="388285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产品研发背景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01A1E-CCA9-423F-A3EA-CB16E51B8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11" y="1259697"/>
            <a:ext cx="3142946" cy="3252664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7583F462-152E-4325-8F08-11165A841423}"/>
              </a:ext>
            </a:extLst>
          </p:cNvPr>
          <p:cNvSpPr/>
          <p:nvPr/>
        </p:nvSpPr>
        <p:spPr>
          <a:xfrm>
            <a:off x="3766657" y="2778097"/>
            <a:ext cx="764751" cy="215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B16967D-F354-4D61-8B42-319792483930}"/>
              </a:ext>
            </a:extLst>
          </p:cNvPr>
          <p:cNvSpPr/>
          <p:nvPr/>
        </p:nvSpPr>
        <p:spPr>
          <a:xfrm>
            <a:off x="8173376" y="2778097"/>
            <a:ext cx="764751" cy="215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DD566-DA34-4D16-BCF8-82E1831FB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1408" y="1265234"/>
            <a:ext cx="3589136" cy="32471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CB70E7-9D55-4E89-9D5C-3324866538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35" t="-1600" r="27860" b="6172"/>
          <a:stretch/>
        </p:blipFill>
        <p:spPr>
          <a:xfrm>
            <a:off x="8990959" y="1191237"/>
            <a:ext cx="2718720" cy="33211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C375DB5-18D7-4314-954E-3BE4694B02A2}"/>
              </a:ext>
            </a:extLst>
          </p:cNvPr>
          <p:cNvSpPr txBox="1"/>
          <p:nvPr/>
        </p:nvSpPr>
        <p:spPr>
          <a:xfrm>
            <a:off x="1339207" y="4726645"/>
            <a:ext cx="171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人工垃圾桶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599F7D-E4A8-447C-A03D-03B2B1133DE0}"/>
              </a:ext>
            </a:extLst>
          </p:cNvPr>
          <p:cNvSpPr txBox="1"/>
          <p:nvPr/>
        </p:nvSpPr>
        <p:spPr>
          <a:xfrm>
            <a:off x="5423478" y="4726645"/>
            <a:ext cx="217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半自动化垃圾桶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664B91-293E-483C-8E22-C1F3FEB94453}"/>
              </a:ext>
            </a:extLst>
          </p:cNvPr>
          <p:cNvSpPr txBox="1"/>
          <p:nvPr/>
        </p:nvSpPr>
        <p:spPr>
          <a:xfrm>
            <a:off x="9320594" y="4726645"/>
            <a:ext cx="215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全自动化垃圾桶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E5E503B-0B65-4093-BAF9-F85393A4F14D}"/>
              </a:ext>
            </a:extLst>
          </p:cNvPr>
          <p:cNvSpPr/>
          <p:nvPr/>
        </p:nvSpPr>
        <p:spPr>
          <a:xfrm>
            <a:off x="507861" y="5171411"/>
            <a:ext cx="11324094" cy="1328218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05F64A-FCB3-4C13-8ED0-3B7AF130750C}"/>
              </a:ext>
            </a:extLst>
          </p:cNvPr>
          <p:cNvSpPr txBox="1"/>
          <p:nvPr/>
        </p:nvSpPr>
        <p:spPr>
          <a:xfrm>
            <a:off x="576101" y="5482209"/>
            <a:ext cx="11255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垃圾分类行业是传统行业，但随着科技的不断进步，传统垃圾分类想要跟上时代发展必须具备转型的能力，经过多年的发展，垃圾分类行业正朝着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的方向前进。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5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85B773-ADBB-42C7-83CF-CFB618CB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/>
          <a:stretch>
            <a:fillRect/>
          </a:stretch>
        </p:blipFill>
        <p:spPr>
          <a:xfrm>
            <a:off x="454100" y="1108571"/>
            <a:ext cx="4520572" cy="30349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EDF1D3-16AA-435B-B014-9D165C48A925}"/>
              </a:ext>
            </a:extLst>
          </p:cNvPr>
          <p:cNvSpPr txBox="1"/>
          <p:nvPr/>
        </p:nvSpPr>
        <p:spPr>
          <a:xfrm>
            <a:off x="655081" y="4532064"/>
            <a:ext cx="4118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2015-2020 </a:t>
            </a:r>
            <a:r>
              <a:rPr lang="zh-CN" altLang="en-US" b="1" dirty="0"/>
              <a:t>我国城市垃圾产生量统计</a:t>
            </a:r>
          </a:p>
        </p:txBody>
      </p:sp>
      <p:sp>
        <p:nvSpPr>
          <p:cNvPr id="5" name="任意多边形 7">
            <a:extLst>
              <a:ext uri="{FF2B5EF4-FFF2-40B4-BE49-F238E27FC236}">
                <a16:creationId xmlns:a16="http://schemas.microsoft.com/office/drawing/2014/main" id="{BA2E2837-FBC2-41E5-86C1-EC07C668EF11}"/>
              </a:ext>
            </a:extLst>
          </p:cNvPr>
          <p:cNvSpPr/>
          <p:nvPr/>
        </p:nvSpPr>
        <p:spPr>
          <a:xfrm>
            <a:off x="-87682" y="181060"/>
            <a:ext cx="5435685" cy="830763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A6413F8E-76C6-4477-9060-D1562A51A25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0045" y="388285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行业前景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D542298-994E-4E5B-86D8-BDBEEC362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896439"/>
              </p:ext>
            </p:extLst>
          </p:nvPr>
        </p:nvGraphicFramePr>
        <p:xfrm>
          <a:off x="6498177" y="817123"/>
          <a:ext cx="5267104" cy="407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050E58F-AC64-4E1E-B3AC-5D34CCA66FB8}"/>
              </a:ext>
            </a:extLst>
          </p:cNvPr>
          <p:cNvSpPr txBox="1"/>
          <p:nvPr/>
        </p:nvSpPr>
        <p:spPr>
          <a:xfrm>
            <a:off x="6673261" y="4532064"/>
            <a:ext cx="4118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128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某景点一周客流量（人次）</a:t>
            </a:r>
            <a:endParaRPr lang="zh-CN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AFAAE5-056F-4541-A94A-B50BA0E73985}"/>
              </a:ext>
            </a:extLst>
          </p:cNvPr>
          <p:cNvSpPr txBox="1"/>
          <p:nvPr/>
        </p:nvSpPr>
        <p:spPr>
          <a:xfrm>
            <a:off x="1107548" y="5284982"/>
            <a:ext cx="1014670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b="1" kern="10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zh-CN" b="1" kern="10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年我国</a:t>
            </a:r>
            <a:r>
              <a:rPr lang="zh-CN" altLang="en-US" b="1" kern="10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城市垃圾产生量</a:t>
            </a:r>
            <a:r>
              <a:rPr lang="zh-CN" altLang="zh-CN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</a:t>
            </a:r>
            <a:r>
              <a:rPr lang="en-US" altLang="zh-CN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3.6</a:t>
            </a:r>
            <a:r>
              <a:rPr lang="zh-CN" altLang="en-US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亿吨</a:t>
            </a:r>
            <a:r>
              <a:rPr lang="zh-CN" altLang="en-US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，景点一周客流量达</a:t>
            </a:r>
            <a:r>
              <a:rPr lang="en-US" altLang="zh-CN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万人次</a:t>
            </a:r>
            <a:r>
              <a:rPr lang="zh-CN" altLang="en-US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，预计到</a:t>
            </a:r>
            <a:r>
              <a:rPr lang="en-US" altLang="zh-CN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b="1" kern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年景点一周客流量将达</a:t>
            </a:r>
            <a:r>
              <a:rPr lang="en-US" altLang="zh-CN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en-US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万人次</a:t>
            </a:r>
            <a:r>
              <a:rPr lang="zh-CN" altLang="en-US" b="1" kern="10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，并逐年增长，在景点投放的垃圾将越来越多。</a:t>
            </a:r>
            <a:endParaRPr lang="zh-CN" altLang="en-US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34357" y="163967"/>
            <a:ext cx="6214333" cy="830763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7" y="335120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传统垃圾分类装置状况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4686347B-BCCB-43B2-ADE8-24657AF41EEA}"/>
              </a:ext>
            </a:extLst>
          </p:cNvPr>
          <p:cNvSpPr/>
          <p:nvPr/>
        </p:nvSpPr>
        <p:spPr bwMode="auto">
          <a:xfrm>
            <a:off x="1816239" y="2772154"/>
            <a:ext cx="842853" cy="769441"/>
          </a:xfrm>
          <a:custGeom>
            <a:avLst/>
            <a:gdLst>
              <a:gd name="T0" fmla="*/ 1191 w 1191"/>
              <a:gd name="T1" fmla="*/ 2372 h 2372"/>
              <a:gd name="T2" fmla="*/ 0 w 1191"/>
              <a:gd name="T3" fmla="*/ 2372 h 2372"/>
              <a:gd name="T4" fmla="*/ 0 w 119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1" h="2372">
                <a:moveTo>
                  <a:pt x="119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5ABB93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C72AE1D-187A-42FE-8181-673EC19F2E21}"/>
              </a:ext>
            </a:extLst>
          </p:cNvPr>
          <p:cNvSpPr/>
          <p:nvPr/>
        </p:nvSpPr>
        <p:spPr bwMode="auto">
          <a:xfrm>
            <a:off x="5849175" y="4572123"/>
            <a:ext cx="493649" cy="613854"/>
          </a:xfrm>
          <a:custGeom>
            <a:avLst/>
            <a:gdLst>
              <a:gd name="T0" fmla="*/ 697 w 697"/>
              <a:gd name="T1" fmla="*/ 2372 h 2372"/>
              <a:gd name="T2" fmla="*/ 0 w 697"/>
              <a:gd name="T3" fmla="*/ 2372 h 2372"/>
              <a:gd name="T4" fmla="*/ 0 w 697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7" h="2372">
                <a:moveTo>
                  <a:pt x="697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EF5B43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433C1F8A-B3B1-4500-893B-4638E2FFAE12}"/>
              </a:ext>
            </a:extLst>
          </p:cNvPr>
          <p:cNvSpPr/>
          <p:nvPr/>
        </p:nvSpPr>
        <p:spPr bwMode="auto">
          <a:xfrm flipV="1">
            <a:off x="3825668" y="1678807"/>
            <a:ext cx="1031671" cy="769441"/>
          </a:xfrm>
          <a:custGeom>
            <a:avLst/>
            <a:gdLst>
              <a:gd name="T0" fmla="*/ 847 w 847"/>
              <a:gd name="T1" fmla="*/ 0 h 2329"/>
              <a:gd name="T2" fmla="*/ 0 w 847"/>
              <a:gd name="T3" fmla="*/ 0 h 2329"/>
              <a:gd name="T4" fmla="*/ 0 w 847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7" h="2329">
                <a:moveTo>
                  <a:pt x="847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756271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88602DFE-F197-4740-B8AF-758C68BCA98F}"/>
              </a:ext>
            </a:extLst>
          </p:cNvPr>
          <p:cNvSpPr/>
          <p:nvPr/>
        </p:nvSpPr>
        <p:spPr bwMode="auto">
          <a:xfrm>
            <a:off x="7499711" y="1890394"/>
            <a:ext cx="484874" cy="548078"/>
          </a:xfrm>
          <a:custGeom>
            <a:avLst/>
            <a:gdLst>
              <a:gd name="T0" fmla="*/ 644 w 644"/>
              <a:gd name="T1" fmla="*/ 0 h 2329"/>
              <a:gd name="T2" fmla="*/ 0 w 644"/>
              <a:gd name="T3" fmla="*/ 0 h 2329"/>
              <a:gd name="T4" fmla="*/ 0 w 644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4" h="2329">
                <a:moveTo>
                  <a:pt x="644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F2B973"/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EE6D2D7-E4F7-476D-A1D6-C06C46D0F208}"/>
              </a:ext>
            </a:extLst>
          </p:cNvPr>
          <p:cNvGrpSpPr/>
          <p:nvPr/>
        </p:nvGrpSpPr>
        <p:grpSpPr>
          <a:xfrm>
            <a:off x="1876181" y="3226246"/>
            <a:ext cx="1900602" cy="1389570"/>
            <a:chOff x="1684339" y="3341721"/>
            <a:chExt cx="1900602" cy="1389570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EE3E917-2D29-461F-BF88-1438B4195764}"/>
                </a:ext>
              </a:extLst>
            </p:cNvPr>
            <p:cNvSpPr/>
            <p:nvPr/>
          </p:nvSpPr>
          <p:spPr bwMode="auto">
            <a:xfrm>
              <a:off x="1684339" y="3341721"/>
              <a:ext cx="1900602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7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7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rgbClr val="5ABB9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B42F7B5-89DE-4D0F-8492-4B9CA6CA7BD5}"/>
                </a:ext>
              </a:extLst>
            </p:cNvPr>
            <p:cNvSpPr txBox="1"/>
            <p:nvPr/>
          </p:nvSpPr>
          <p:spPr>
            <a:xfrm>
              <a:off x="2276564" y="3800974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4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B707C1A-1233-4F96-B05C-253731776333}"/>
              </a:ext>
            </a:extLst>
          </p:cNvPr>
          <p:cNvGrpSpPr/>
          <p:nvPr/>
        </p:nvGrpSpPr>
        <p:grpSpPr>
          <a:xfrm>
            <a:off x="3737645" y="2275147"/>
            <a:ext cx="1900602" cy="1389570"/>
            <a:chOff x="3352584" y="3284579"/>
            <a:chExt cx="1900602" cy="138957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9B7A59C4-8D15-4915-AB5D-409072446CD8}"/>
                </a:ext>
              </a:extLst>
            </p:cNvPr>
            <p:cNvSpPr/>
            <p:nvPr/>
          </p:nvSpPr>
          <p:spPr bwMode="auto">
            <a:xfrm>
              <a:off x="3352584" y="3284579"/>
              <a:ext cx="1900602" cy="1389570"/>
            </a:xfrm>
            <a:custGeom>
              <a:avLst/>
              <a:gdLst>
                <a:gd name="T0" fmla="*/ 1408 w 2454"/>
                <a:gd name="T1" fmla="*/ 1966 h 2141"/>
                <a:gd name="T2" fmla="*/ 1887 w 2454"/>
                <a:gd name="T3" fmla="*/ 1136 h 2141"/>
                <a:gd name="T4" fmla="*/ 2365 w 2454"/>
                <a:gd name="T5" fmla="*/ 309 h 2141"/>
                <a:gd name="T6" fmla="*/ 2189 w 2454"/>
                <a:gd name="T7" fmla="*/ 0 h 2141"/>
                <a:gd name="T8" fmla="*/ 1231 w 2454"/>
                <a:gd name="T9" fmla="*/ 0 h 2141"/>
                <a:gd name="T10" fmla="*/ 276 w 2454"/>
                <a:gd name="T11" fmla="*/ 0 h 2141"/>
                <a:gd name="T12" fmla="*/ 97 w 2454"/>
                <a:gd name="T13" fmla="*/ 307 h 2141"/>
                <a:gd name="T14" fmla="*/ 576 w 2454"/>
                <a:gd name="T15" fmla="*/ 1136 h 2141"/>
                <a:gd name="T16" fmla="*/ 1053 w 2454"/>
                <a:gd name="T17" fmla="*/ 1963 h 2141"/>
                <a:gd name="T18" fmla="*/ 1408 w 2454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1">
                  <a:moveTo>
                    <a:pt x="1408" y="1966"/>
                  </a:moveTo>
                  <a:lnTo>
                    <a:pt x="1887" y="1136"/>
                  </a:lnTo>
                  <a:cubicBezTo>
                    <a:pt x="2046" y="861"/>
                    <a:pt x="2205" y="585"/>
                    <a:pt x="2365" y="309"/>
                  </a:cubicBezTo>
                  <a:cubicBezTo>
                    <a:pt x="2454" y="113"/>
                    <a:pt x="2396" y="9"/>
                    <a:pt x="2189" y="0"/>
                  </a:cubicBezTo>
                  <a:lnTo>
                    <a:pt x="1231" y="0"/>
                  </a:lnTo>
                  <a:cubicBezTo>
                    <a:pt x="913" y="0"/>
                    <a:pt x="595" y="0"/>
                    <a:pt x="276" y="0"/>
                  </a:cubicBezTo>
                  <a:cubicBezTo>
                    <a:pt x="61" y="21"/>
                    <a:pt x="0" y="123"/>
                    <a:pt x="97" y="307"/>
                  </a:cubicBezTo>
                  <a:lnTo>
                    <a:pt x="576" y="1136"/>
                  </a:lnTo>
                  <a:cubicBezTo>
                    <a:pt x="735" y="1412"/>
                    <a:pt x="894" y="1688"/>
                    <a:pt x="1053" y="1963"/>
                  </a:cubicBezTo>
                  <a:cubicBezTo>
                    <a:pt x="1179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rgbClr val="756271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649722-AAFF-438C-B87E-9B6DA282A076}"/>
                </a:ext>
              </a:extLst>
            </p:cNvPr>
            <p:cNvSpPr txBox="1"/>
            <p:nvPr/>
          </p:nvSpPr>
          <p:spPr>
            <a:xfrm>
              <a:off x="3877938" y="3331488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4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E419B8A-5635-4DA9-8550-C598F053B555}"/>
              </a:ext>
            </a:extLst>
          </p:cNvPr>
          <p:cNvGrpSpPr/>
          <p:nvPr/>
        </p:nvGrpSpPr>
        <p:grpSpPr>
          <a:xfrm>
            <a:off x="5150530" y="3401092"/>
            <a:ext cx="1898864" cy="1389570"/>
            <a:chOff x="5133488" y="3376473"/>
            <a:chExt cx="1898864" cy="138957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3D724DC6-0689-41AE-8DB6-654A177089CA}"/>
                </a:ext>
              </a:extLst>
            </p:cNvPr>
            <p:cNvSpPr/>
            <p:nvPr/>
          </p:nvSpPr>
          <p:spPr bwMode="auto">
            <a:xfrm>
              <a:off x="5133488" y="3376473"/>
              <a:ext cx="1898864" cy="1389570"/>
            </a:xfrm>
            <a:custGeom>
              <a:avLst/>
              <a:gdLst>
                <a:gd name="T0" fmla="*/ 1407 w 2453"/>
                <a:gd name="T1" fmla="*/ 175 h 2140"/>
                <a:gd name="T2" fmla="*/ 1886 w 2453"/>
                <a:gd name="T3" fmla="*/ 1005 h 2140"/>
                <a:gd name="T4" fmla="*/ 2364 w 2453"/>
                <a:gd name="T5" fmla="*/ 1832 h 2140"/>
                <a:gd name="T6" fmla="*/ 2188 w 2453"/>
                <a:gd name="T7" fmla="*/ 2140 h 2140"/>
                <a:gd name="T8" fmla="*/ 1231 w 2453"/>
                <a:gd name="T9" fmla="*/ 2140 h 2140"/>
                <a:gd name="T10" fmla="*/ 276 w 2453"/>
                <a:gd name="T11" fmla="*/ 2140 h 2140"/>
                <a:gd name="T12" fmla="*/ 96 w 2453"/>
                <a:gd name="T13" fmla="*/ 1834 h 2140"/>
                <a:gd name="T14" fmla="*/ 575 w 2453"/>
                <a:gd name="T15" fmla="*/ 1005 h 2140"/>
                <a:gd name="T16" fmla="*/ 1052 w 2453"/>
                <a:gd name="T17" fmla="*/ 178 h 2140"/>
                <a:gd name="T18" fmla="*/ 1407 w 2453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0">
                  <a:moveTo>
                    <a:pt x="1407" y="175"/>
                  </a:moveTo>
                  <a:lnTo>
                    <a:pt x="1886" y="1005"/>
                  </a:lnTo>
                  <a:cubicBezTo>
                    <a:pt x="2045" y="1280"/>
                    <a:pt x="2205" y="1556"/>
                    <a:pt x="2364" y="1832"/>
                  </a:cubicBezTo>
                  <a:cubicBezTo>
                    <a:pt x="2453" y="2028"/>
                    <a:pt x="2396" y="2132"/>
                    <a:pt x="2188" y="2140"/>
                  </a:cubicBezTo>
                  <a:lnTo>
                    <a:pt x="1231" y="2140"/>
                  </a:lnTo>
                  <a:cubicBezTo>
                    <a:pt x="912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3" y="453"/>
                    <a:pt x="1052" y="178"/>
                  </a:cubicBezTo>
                  <a:cubicBezTo>
                    <a:pt x="1178" y="2"/>
                    <a:pt x="1296" y="0"/>
                    <a:pt x="1407" y="175"/>
                  </a:cubicBezTo>
                  <a:close/>
                </a:path>
              </a:pathLst>
            </a:custGeom>
            <a:solidFill>
              <a:srgbClr val="EF5B4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191A57D-4617-4C83-9813-B66D680B58DC}"/>
                </a:ext>
              </a:extLst>
            </p:cNvPr>
            <p:cNvSpPr txBox="1"/>
            <p:nvPr/>
          </p:nvSpPr>
          <p:spPr>
            <a:xfrm>
              <a:off x="5705723" y="3819827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4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E3E133-A282-45FA-BC26-B5156C895EB6}"/>
              </a:ext>
            </a:extLst>
          </p:cNvPr>
          <p:cNvGrpSpPr/>
          <p:nvPr/>
        </p:nvGrpSpPr>
        <p:grpSpPr>
          <a:xfrm>
            <a:off x="6927447" y="2271038"/>
            <a:ext cx="1898864" cy="1389570"/>
            <a:chOff x="6141329" y="3328830"/>
            <a:chExt cx="1898864" cy="1389570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5C45DC7-DE20-4371-9336-044D67A8686A}"/>
                </a:ext>
              </a:extLst>
            </p:cNvPr>
            <p:cNvSpPr/>
            <p:nvPr/>
          </p:nvSpPr>
          <p:spPr bwMode="auto">
            <a:xfrm>
              <a:off x="6141329" y="3328830"/>
              <a:ext cx="1898864" cy="1389570"/>
            </a:xfrm>
            <a:custGeom>
              <a:avLst/>
              <a:gdLst>
                <a:gd name="T0" fmla="*/ 1408 w 2453"/>
                <a:gd name="T1" fmla="*/ 1966 h 2141"/>
                <a:gd name="T2" fmla="*/ 1886 w 2453"/>
                <a:gd name="T3" fmla="*/ 1136 h 2141"/>
                <a:gd name="T4" fmla="*/ 2364 w 2453"/>
                <a:gd name="T5" fmla="*/ 309 h 2141"/>
                <a:gd name="T6" fmla="*/ 2188 w 2453"/>
                <a:gd name="T7" fmla="*/ 0 h 2141"/>
                <a:gd name="T8" fmla="*/ 1231 w 2453"/>
                <a:gd name="T9" fmla="*/ 0 h 2141"/>
                <a:gd name="T10" fmla="*/ 276 w 2453"/>
                <a:gd name="T11" fmla="*/ 0 h 2141"/>
                <a:gd name="T12" fmla="*/ 96 w 2453"/>
                <a:gd name="T13" fmla="*/ 307 h 2141"/>
                <a:gd name="T14" fmla="*/ 575 w 2453"/>
                <a:gd name="T15" fmla="*/ 1136 h 2141"/>
                <a:gd name="T16" fmla="*/ 1052 w 2453"/>
                <a:gd name="T17" fmla="*/ 1963 h 2141"/>
                <a:gd name="T18" fmla="*/ 1408 w 2453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1">
                  <a:moveTo>
                    <a:pt x="1408" y="1966"/>
                  </a:moveTo>
                  <a:lnTo>
                    <a:pt x="1886" y="1136"/>
                  </a:lnTo>
                  <a:cubicBezTo>
                    <a:pt x="2046" y="861"/>
                    <a:pt x="2205" y="585"/>
                    <a:pt x="2364" y="309"/>
                  </a:cubicBezTo>
                  <a:cubicBezTo>
                    <a:pt x="2453" y="113"/>
                    <a:pt x="2396" y="9"/>
                    <a:pt x="2188" y="0"/>
                  </a:cubicBezTo>
                  <a:lnTo>
                    <a:pt x="1231" y="0"/>
                  </a:lnTo>
                  <a:cubicBezTo>
                    <a:pt x="912" y="0"/>
                    <a:pt x="594" y="0"/>
                    <a:pt x="276" y="0"/>
                  </a:cubicBezTo>
                  <a:cubicBezTo>
                    <a:pt x="61" y="21"/>
                    <a:pt x="0" y="123"/>
                    <a:pt x="96" y="307"/>
                  </a:cubicBezTo>
                  <a:lnTo>
                    <a:pt x="575" y="1136"/>
                  </a:lnTo>
                  <a:cubicBezTo>
                    <a:pt x="734" y="1412"/>
                    <a:pt x="893" y="1688"/>
                    <a:pt x="1052" y="1963"/>
                  </a:cubicBezTo>
                  <a:cubicBezTo>
                    <a:pt x="1178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rgbClr val="F2B97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1904DC0-C2EC-4761-8401-588E01644EF8}"/>
                </a:ext>
              </a:extLst>
            </p:cNvPr>
            <p:cNvSpPr txBox="1"/>
            <p:nvPr/>
          </p:nvSpPr>
          <p:spPr>
            <a:xfrm>
              <a:off x="6713593" y="3496942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4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C31C9846-08DC-4C2F-B937-5C7CA88FCF5C}"/>
              </a:ext>
            </a:extLst>
          </p:cNvPr>
          <p:cNvSpPr/>
          <p:nvPr/>
        </p:nvSpPr>
        <p:spPr>
          <a:xfrm>
            <a:off x="1175001" y="22174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起步较晚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9F741EE-2046-478C-99CD-88BBE05F62C1}"/>
              </a:ext>
            </a:extLst>
          </p:cNvPr>
          <p:cNvGrpSpPr/>
          <p:nvPr/>
        </p:nvGrpSpPr>
        <p:grpSpPr>
          <a:xfrm>
            <a:off x="3919819" y="875951"/>
            <a:ext cx="8872105" cy="1084432"/>
            <a:chOff x="4923700" y="1603894"/>
            <a:chExt cx="7503944" cy="10844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B316B66-11EC-461B-9D86-97DFF9DF3316}"/>
                </a:ext>
              </a:extLst>
            </p:cNvPr>
            <p:cNvSpPr/>
            <p:nvPr/>
          </p:nvSpPr>
          <p:spPr>
            <a:xfrm>
              <a:off x="9285555" y="1603894"/>
              <a:ext cx="3142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81038B6-6A55-4B11-AE67-CFCCF44487D5}"/>
                </a:ext>
              </a:extLst>
            </p:cNvPr>
            <p:cNvSpPr/>
            <p:nvPr/>
          </p:nvSpPr>
          <p:spPr>
            <a:xfrm>
              <a:off x="4923700" y="222666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缺口较大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936930-810C-48D3-85C0-68AA5427753C}"/>
              </a:ext>
            </a:extLst>
          </p:cNvPr>
          <p:cNvGrpSpPr/>
          <p:nvPr/>
        </p:nvGrpSpPr>
        <p:grpSpPr>
          <a:xfrm>
            <a:off x="6873142" y="1275440"/>
            <a:ext cx="6592574" cy="1540783"/>
            <a:chOff x="7892146" y="1818796"/>
            <a:chExt cx="4422403" cy="154078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8BA0182-FACE-49B9-A776-5598BA9A29F9}"/>
                </a:ext>
              </a:extLst>
            </p:cNvPr>
            <p:cNvSpPr/>
            <p:nvPr/>
          </p:nvSpPr>
          <p:spPr>
            <a:xfrm>
              <a:off x="10016861" y="2959469"/>
              <a:ext cx="229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8EC3B08-81B2-46B1-AE8C-3713A1D10848}"/>
                </a:ext>
              </a:extLst>
            </p:cNvPr>
            <p:cNvSpPr/>
            <p:nvPr/>
          </p:nvSpPr>
          <p:spPr>
            <a:xfrm>
              <a:off x="7892146" y="1818796"/>
              <a:ext cx="1156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技术不成熟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8CA12CE-5ADC-4B42-A6BB-2F27A0666B09}"/>
              </a:ext>
            </a:extLst>
          </p:cNvPr>
          <p:cNvGrpSpPr/>
          <p:nvPr/>
        </p:nvGrpSpPr>
        <p:grpSpPr>
          <a:xfrm>
            <a:off x="4857339" y="4125054"/>
            <a:ext cx="9054345" cy="1688142"/>
            <a:chOff x="6379686" y="3846460"/>
            <a:chExt cx="7861911" cy="168814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9ACAB1A-281F-4264-9A38-A9EB9E8B9E7E}"/>
                </a:ext>
              </a:extLst>
            </p:cNvPr>
            <p:cNvSpPr/>
            <p:nvPr/>
          </p:nvSpPr>
          <p:spPr>
            <a:xfrm>
              <a:off x="11099508" y="3846460"/>
              <a:ext cx="3142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6487E39-2260-47BE-814F-8DD442DB1429}"/>
                </a:ext>
              </a:extLst>
            </p:cNvPr>
            <p:cNvSpPr/>
            <p:nvPr/>
          </p:nvSpPr>
          <p:spPr>
            <a:xfrm>
              <a:off x="6379686" y="5072937"/>
              <a:ext cx="1763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识别技术落后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338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48654" grpId="0"/>
      <p:bldP spid="26" grpId="0" animBg="1"/>
      <p:bldP spid="27" grpId="0" animBg="1"/>
      <p:bldP spid="29" grpId="0" animBg="1"/>
      <p:bldP spid="30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46387" y="121184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579685" y="307577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1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竞品分析</a:t>
            </a:r>
            <a:endParaRPr lang="en-US" altLang="zh-CN" sz="31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638633-A774-4469-BE87-C3D1211890B3}"/>
              </a:ext>
            </a:extLst>
          </p:cNvPr>
          <p:cNvSpPr txBox="1"/>
          <p:nvPr/>
        </p:nvSpPr>
        <p:spPr>
          <a:xfrm>
            <a:off x="2751614" y="6088758"/>
            <a:ext cx="814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市场上缺少一款</a:t>
            </a:r>
            <a:r>
              <a:rPr lang="zh-CN" altLang="en-US" sz="2400" b="1" dirty="0">
                <a:solidFill>
                  <a:srgbClr val="FF0000"/>
                </a:solidFill>
              </a:rPr>
              <a:t>简便操作</a:t>
            </a:r>
            <a:r>
              <a:rPr lang="zh-CN" altLang="en-US" sz="2000" dirty="0"/>
              <a:t>的小型垃圾全自动分类装置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4EEFF7-AD4C-4FAE-B3A9-3DEF31BAC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1276314"/>
            <a:ext cx="4366844" cy="25005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E534AE-391E-4EBE-A4B4-C060263BC4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407" y="1233574"/>
            <a:ext cx="3634283" cy="258340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62736A2-0BD0-4E3E-BE42-08894EFB4930}"/>
              </a:ext>
            </a:extLst>
          </p:cNvPr>
          <p:cNvSpPr/>
          <p:nvPr/>
        </p:nvSpPr>
        <p:spPr>
          <a:xfrm>
            <a:off x="75552" y="4676136"/>
            <a:ext cx="5352125" cy="1022175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9A6193-A1F2-4F71-A366-2638A752D086}"/>
              </a:ext>
            </a:extLst>
          </p:cNvPr>
          <p:cNvSpPr txBox="1"/>
          <p:nvPr/>
        </p:nvSpPr>
        <p:spPr>
          <a:xfrm>
            <a:off x="264543" y="4750019"/>
            <a:ext cx="501065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垃圾分类还需要人工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操作，</a:t>
            </a:r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不够智能化、简单化</a:t>
            </a:r>
            <a:endParaRPr lang="zh-CN" altLang="zh-CN" sz="18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5D0CCE9-AD31-4B0B-9D3A-ECC3F1C9D1F2}"/>
              </a:ext>
            </a:extLst>
          </p:cNvPr>
          <p:cNvSpPr/>
          <p:nvPr/>
        </p:nvSpPr>
        <p:spPr>
          <a:xfrm>
            <a:off x="6167946" y="4676136"/>
            <a:ext cx="5596658" cy="1022175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FC5026-8141-4BA9-9736-98179344977C}"/>
              </a:ext>
            </a:extLst>
          </p:cNvPr>
          <p:cNvSpPr txBox="1"/>
          <p:nvPr/>
        </p:nvSpPr>
        <p:spPr>
          <a:xfrm>
            <a:off x="6356937" y="4750019"/>
            <a:ext cx="501065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巨型机械臂</a:t>
            </a:r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价格高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，仅仅适用于工厂等，无法适用于家庭，景区等环境。</a:t>
            </a:r>
            <a:endParaRPr lang="zh-CN" altLang="zh-CN" sz="18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582322-79A7-4551-ADBC-12F731B4C095}"/>
              </a:ext>
            </a:extLst>
          </p:cNvPr>
          <p:cNvSpPr txBox="1"/>
          <p:nvPr/>
        </p:nvSpPr>
        <p:spPr>
          <a:xfrm>
            <a:off x="1455222" y="4089635"/>
            <a:ext cx="5111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82270" algn="just"/>
            <a:r>
              <a:rPr lang="zh-CN" altLang="en-US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分类式垃圾桶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047C4D-F764-4C1D-BB15-EC02874880CF}"/>
              </a:ext>
            </a:extLst>
          </p:cNvPr>
          <p:cNvSpPr txBox="1"/>
          <p:nvPr/>
        </p:nvSpPr>
        <p:spPr>
          <a:xfrm>
            <a:off x="7169523" y="4089635"/>
            <a:ext cx="5111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82270" algn="just"/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垃圾分拣机械臂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72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>
            <a:extLst>
              <a:ext uri="{FF2B5EF4-FFF2-40B4-BE49-F238E27FC236}">
                <a16:creationId xmlns:a16="http://schemas.microsoft.com/office/drawing/2014/main" id="{C889A2B0-30DA-42BC-9C7A-308EB7EA5566}"/>
              </a:ext>
            </a:extLst>
          </p:cNvPr>
          <p:cNvSpPr/>
          <p:nvPr/>
        </p:nvSpPr>
        <p:spPr>
          <a:xfrm>
            <a:off x="-118333" y="159554"/>
            <a:ext cx="6214333" cy="830763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426178-C864-493C-B543-339E795AE0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542" y="299000"/>
            <a:ext cx="5467218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项目整体介绍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6C1B83-3C4E-4D2D-AA42-B5E25B8FA7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35" t="-1600" r="27860" b="6172"/>
          <a:stretch/>
        </p:blipFill>
        <p:spPr>
          <a:xfrm>
            <a:off x="4199188" y="1781760"/>
            <a:ext cx="3469646" cy="329447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3A77B62-C8AB-4D76-877E-7186C334B7AA}"/>
              </a:ext>
            </a:extLst>
          </p:cNvPr>
          <p:cNvGrpSpPr/>
          <p:nvPr/>
        </p:nvGrpSpPr>
        <p:grpSpPr>
          <a:xfrm>
            <a:off x="9196988" y="1733924"/>
            <a:ext cx="3425214" cy="724032"/>
            <a:chOff x="8791919" y="1769582"/>
            <a:chExt cx="2297688" cy="7240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E1E235-0BF0-4907-A7FB-307E37A8E8C9}"/>
                </a:ext>
              </a:extLst>
            </p:cNvPr>
            <p:cNvSpPr/>
            <p:nvPr/>
          </p:nvSpPr>
          <p:spPr>
            <a:xfrm>
              <a:off x="8791919" y="2093504"/>
              <a:ext cx="229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E091FE-2738-41E5-80A3-E41584106404}"/>
                </a:ext>
              </a:extLst>
            </p:cNvPr>
            <p:cNvSpPr/>
            <p:nvPr/>
          </p:nvSpPr>
          <p:spPr>
            <a:xfrm>
              <a:off x="8799542" y="1769582"/>
              <a:ext cx="9497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电控系统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4E89A9-A5D8-41D5-B7DB-7055F04774F9}"/>
              </a:ext>
            </a:extLst>
          </p:cNvPr>
          <p:cNvGrpSpPr/>
          <p:nvPr/>
        </p:nvGrpSpPr>
        <p:grpSpPr>
          <a:xfrm>
            <a:off x="9010970" y="5205752"/>
            <a:ext cx="3425214" cy="724032"/>
            <a:chOff x="8791919" y="1769582"/>
            <a:chExt cx="2297688" cy="7240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0F0F102-43C3-46E8-A7E4-DF49732295B9}"/>
                </a:ext>
              </a:extLst>
            </p:cNvPr>
            <p:cNvSpPr/>
            <p:nvPr/>
          </p:nvSpPr>
          <p:spPr>
            <a:xfrm>
              <a:off x="8791919" y="2093504"/>
              <a:ext cx="229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EA9A03B-0226-458F-8DB4-3EF270382AC0}"/>
                </a:ext>
              </a:extLst>
            </p:cNvPr>
            <p:cNvSpPr/>
            <p:nvPr/>
          </p:nvSpPr>
          <p:spPr>
            <a:xfrm>
              <a:off x="8799542" y="1769582"/>
              <a:ext cx="13626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卷积神经网络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BD6360F-39ED-4F09-A2E6-E3C2F47C0DDA}"/>
              </a:ext>
            </a:extLst>
          </p:cNvPr>
          <p:cNvGrpSpPr/>
          <p:nvPr/>
        </p:nvGrpSpPr>
        <p:grpSpPr>
          <a:xfrm>
            <a:off x="159452" y="1865108"/>
            <a:ext cx="3425213" cy="461665"/>
            <a:chOff x="8791919" y="2089223"/>
            <a:chExt cx="2297688" cy="46166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2B4417B-9BB0-4C61-9EF7-64D166C16554}"/>
                </a:ext>
              </a:extLst>
            </p:cNvPr>
            <p:cNvSpPr/>
            <p:nvPr/>
          </p:nvSpPr>
          <p:spPr>
            <a:xfrm>
              <a:off x="8791919" y="2093504"/>
              <a:ext cx="229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0AC00E1-C161-494C-8A81-5888B240B21B}"/>
                </a:ext>
              </a:extLst>
            </p:cNvPr>
            <p:cNvSpPr/>
            <p:nvPr/>
          </p:nvSpPr>
          <p:spPr>
            <a:xfrm>
              <a:off x="8854812" y="2089223"/>
              <a:ext cx="17755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不断升级的数据库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70AE0E3-D74C-4DCF-93FF-94530515DF4B}"/>
              </a:ext>
            </a:extLst>
          </p:cNvPr>
          <p:cNvGrpSpPr/>
          <p:nvPr/>
        </p:nvGrpSpPr>
        <p:grpSpPr>
          <a:xfrm>
            <a:off x="597083" y="5116535"/>
            <a:ext cx="3702636" cy="619803"/>
            <a:chOff x="8605820" y="1873811"/>
            <a:chExt cx="2483787" cy="61980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E8B76CF-9E01-4B80-80A4-CD75A4483BF4}"/>
                </a:ext>
              </a:extLst>
            </p:cNvPr>
            <p:cNvSpPr/>
            <p:nvPr/>
          </p:nvSpPr>
          <p:spPr>
            <a:xfrm>
              <a:off x="8791919" y="2093504"/>
              <a:ext cx="229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044CDD-EADF-497B-AD56-084455354046}"/>
                </a:ext>
              </a:extLst>
            </p:cNvPr>
            <p:cNvSpPr/>
            <p:nvPr/>
          </p:nvSpPr>
          <p:spPr>
            <a:xfrm>
              <a:off x="8605820" y="1873811"/>
              <a:ext cx="15691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可靠的机械结构</a:t>
              </a: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ECF1B96-7875-4011-85BF-B94421B420B3}"/>
              </a:ext>
            </a:extLst>
          </p:cNvPr>
          <p:cNvCxnSpPr>
            <a:cxnSpLocks/>
          </p:cNvCxnSpPr>
          <p:nvPr/>
        </p:nvCxnSpPr>
        <p:spPr>
          <a:xfrm flipH="1">
            <a:off x="7647437" y="1873273"/>
            <a:ext cx="1295227" cy="4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8D7EDAA-0946-4AE7-8F46-4E604BCB696C}"/>
              </a:ext>
            </a:extLst>
          </p:cNvPr>
          <p:cNvCxnSpPr>
            <a:cxnSpLocks/>
          </p:cNvCxnSpPr>
          <p:nvPr/>
        </p:nvCxnSpPr>
        <p:spPr>
          <a:xfrm flipH="1" flipV="1">
            <a:off x="7647436" y="4745449"/>
            <a:ext cx="998202" cy="60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80644B2-91E9-4092-B0AD-F23F2E2D6DA5}"/>
              </a:ext>
            </a:extLst>
          </p:cNvPr>
          <p:cNvCxnSpPr>
            <a:cxnSpLocks/>
          </p:cNvCxnSpPr>
          <p:nvPr/>
        </p:nvCxnSpPr>
        <p:spPr>
          <a:xfrm>
            <a:off x="3122883" y="2195589"/>
            <a:ext cx="1039176" cy="41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BCF1245-5094-414F-B5B9-F1D3E1E38E8D}"/>
              </a:ext>
            </a:extLst>
          </p:cNvPr>
          <p:cNvCxnSpPr>
            <a:cxnSpLocks/>
          </p:cNvCxnSpPr>
          <p:nvPr/>
        </p:nvCxnSpPr>
        <p:spPr>
          <a:xfrm flipV="1">
            <a:off x="2826531" y="4555114"/>
            <a:ext cx="1306904" cy="72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4D3E039F-70DD-4DB1-9040-B81D3D8A59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0675" y="4555114"/>
            <a:ext cx="550643" cy="55064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815EF68-73B1-4F87-B37D-6A85F5EFC2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8944" y="919078"/>
            <a:ext cx="721443" cy="72144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EECF493-57E5-443F-8C88-85E0E14DC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4" y="1023547"/>
            <a:ext cx="849726" cy="84972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5183BA-214B-4D28-9D8B-D66EA141B2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6756" y="4254399"/>
            <a:ext cx="737245" cy="737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30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118333" y="121184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360045" y="307577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模块化的设计</a:t>
            </a:r>
            <a:endParaRPr lang="en-US" altLang="zh-CN" sz="3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DAE29E-2D88-44DC-BF66-3AC1475B50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1" y="1781048"/>
            <a:ext cx="3275713" cy="35861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E59765F-4B53-4911-991C-E9A6DD2AB0E9}"/>
              </a:ext>
            </a:extLst>
          </p:cNvPr>
          <p:cNvSpPr txBox="1"/>
          <p:nvPr/>
        </p:nvSpPr>
        <p:spPr>
          <a:xfrm>
            <a:off x="921854" y="5617873"/>
            <a:ext cx="279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智能垃圾分类实物图</a:t>
            </a:r>
          </a:p>
        </p:txBody>
      </p:sp>
      <p:pic>
        <p:nvPicPr>
          <p:cNvPr id="9" name="图形 8" descr="饼图演示文稿">
            <a:extLst>
              <a:ext uri="{FF2B5EF4-FFF2-40B4-BE49-F238E27FC236}">
                <a16:creationId xmlns:a16="http://schemas.microsoft.com/office/drawing/2014/main" id="{BB905792-F324-493C-8408-E97DAD00D6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2774" y="3230579"/>
            <a:ext cx="914400" cy="914400"/>
          </a:xfrm>
          <a:prstGeom prst="rect">
            <a:avLst/>
          </a:prstGeom>
        </p:spPr>
      </p:pic>
      <p:pic>
        <p:nvPicPr>
          <p:cNvPr id="11" name="图形 10" descr="目标">
            <a:extLst>
              <a:ext uri="{FF2B5EF4-FFF2-40B4-BE49-F238E27FC236}">
                <a16:creationId xmlns:a16="http://schemas.microsoft.com/office/drawing/2014/main" id="{1A94E7EF-FA09-46F4-A78D-A39A4148B1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18017" y="1400399"/>
            <a:ext cx="914400" cy="914400"/>
          </a:xfrm>
          <a:prstGeom prst="rect">
            <a:avLst/>
          </a:prstGeom>
        </p:spPr>
      </p:pic>
      <p:pic>
        <p:nvPicPr>
          <p:cNvPr id="12" name="图形 11" descr="齿轮">
            <a:extLst>
              <a:ext uri="{FF2B5EF4-FFF2-40B4-BE49-F238E27FC236}">
                <a16:creationId xmlns:a16="http://schemas.microsoft.com/office/drawing/2014/main" id="{47D33827-6E25-42DE-97F1-5E52B60941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49556" y="5238681"/>
            <a:ext cx="914400" cy="914400"/>
          </a:xfrm>
          <a:prstGeom prst="rect">
            <a:avLst/>
          </a:prstGeom>
        </p:spPr>
      </p:pic>
      <p:pic>
        <p:nvPicPr>
          <p:cNvPr id="14" name="图形 13" descr="机器人">
            <a:extLst>
              <a:ext uri="{FF2B5EF4-FFF2-40B4-BE49-F238E27FC236}">
                <a16:creationId xmlns:a16="http://schemas.microsoft.com/office/drawing/2014/main" id="{6C2FF622-34FB-4202-B571-F97FD3850F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8017" y="336178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B7E2B3-9249-44EF-8108-DB7469EF53AE}"/>
              </a:ext>
            </a:extLst>
          </p:cNvPr>
          <p:cNvSpPr txBox="1"/>
          <p:nvPr/>
        </p:nvSpPr>
        <p:spPr>
          <a:xfrm>
            <a:off x="8044630" y="10462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垃圾识别检测模块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F85B83-ED8B-46CC-8404-644D0EB1374A}"/>
              </a:ext>
            </a:extLst>
          </p:cNvPr>
          <p:cNvSpPr txBox="1"/>
          <p:nvPr/>
        </p:nvSpPr>
        <p:spPr>
          <a:xfrm>
            <a:off x="4254311" y="42263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实时信息反馈模块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62E247-E564-433B-918C-D185F8724990}"/>
              </a:ext>
            </a:extLst>
          </p:cNvPr>
          <p:cNvSpPr txBox="1"/>
          <p:nvPr/>
        </p:nvSpPr>
        <p:spPr>
          <a:xfrm>
            <a:off x="7958589" y="50179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2FD516-32E5-4CA8-91ED-E22336996271}"/>
              </a:ext>
            </a:extLst>
          </p:cNvPr>
          <p:cNvSpPr txBox="1"/>
          <p:nvPr/>
        </p:nvSpPr>
        <p:spPr>
          <a:xfrm>
            <a:off x="10127573" y="2987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主控模块</a:t>
            </a:r>
          </a:p>
        </p:txBody>
      </p:sp>
      <p:pic>
        <p:nvPicPr>
          <p:cNvPr id="7" name="图形 6" descr="复印机">
            <a:extLst>
              <a:ext uri="{FF2B5EF4-FFF2-40B4-BE49-F238E27FC236}">
                <a16:creationId xmlns:a16="http://schemas.microsoft.com/office/drawing/2014/main" id="{1DC04FE7-5821-4C8E-AE24-665B5DF55F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33803" y="3311961"/>
            <a:ext cx="914400" cy="914400"/>
          </a:xfrm>
          <a:prstGeom prst="rect">
            <a:avLst/>
          </a:prstGeom>
        </p:spPr>
      </p:pic>
      <p:sp>
        <p:nvSpPr>
          <p:cNvPr id="15" name="标注: 十字箭头 14">
            <a:extLst>
              <a:ext uri="{FF2B5EF4-FFF2-40B4-BE49-F238E27FC236}">
                <a16:creationId xmlns:a16="http://schemas.microsoft.com/office/drawing/2014/main" id="{54437476-1DF9-4989-B6E6-40E7C346D84E}"/>
              </a:ext>
            </a:extLst>
          </p:cNvPr>
          <p:cNvSpPr/>
          <p:nvPr/>
        </p:nvSpPr>
        <p:spPr>
          <a:xfrm>
            <a:off x="6096000" y="2583129"/>
            <a:ext cx="2558433" cy="2583411"/>
          </a:xfrm>
          <a:prstGeom prst="quad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ED46F3-519A-48B5-B915-65B1DF9B8ADB}"/>
              </a:ext>
            </a:extLst>
          </p:cNvPr>
          <p:cNvSpPr txBox="1"/>
          <p:nvPr/>
        </p:nvSpPr>
        <p:spPr>
          <a:xfrm>
            <a:off x="4287728" y="4595693"/>
            <a:ext cx="1862589" cy="10772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buNone/>
            </a:pPr>
            <a:r>
              <a:rPr lang="zh-CN" altLang="en-US" sz="1600" dirty="0"/>
              <a:t>可以外接显示器，检测智能垃圾箱的各个情况并提供反馈。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E55F0E-1920-4220-A33D-2A613ADB6CC4}"/>
              </a:ext>
            </a:extLst>
          </p:cNvPr>
          <p:cNvSpPr txBox="1"/>
          <p:nvPr/>
        </p:nvSpPr>
        <p:spPr>
          <a:xfrm>
            <a:off x="8044630" y="5377565"/>
            <a:ext cx="1862589" cy="5847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1600" dirty="0"/>
              <a:t>可靠的电机，保证产品运行稳定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A521A4-7A8A-4F50-A596-B9CA2B05DFC5}"/>
              </a:ext>
            </a:extLst>
          </p:cNvPr>
          <p:cNvSpPr txBox="1"/>
          <p:nvPr/>
        </p:nvSpPr>
        <p:spPr>
          <a:xfrm>
            <a:off x="8128999" y="1481588"/>
            <a:ext cx="1862589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buNone/>
            </a:pPr>
            <a:r>
              <a:rPr lang="zh-CN" altLang="en-US" sz="1600" dirty="0"/>
              <a:t>包括垃圾类别识别模块和垃圾箱状态检测模块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BFCDEE-A9FB-4819-AEEC-3868D90363FE}"/>
              </a:ext>
            </a:extLst>
          </p:cNvPr>
          <p:cNvSpPr txBox="1"/>
          <p:nvPr/>
        </p:nvSpPr>
        <p:spPr>
          <a:xfrm>
            <a:off x="10127573" y="3336225"/>
            <a:ext cx="1862589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buNone/>
            </a:pPr>
            <a:r>
              <a:rPr lang="zh-CN" altLang="en-US" sz="1600" dirty="0"/>
              <a:t>树莓派核心开发板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19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208" name="矩形: 圆角 2097207">
            <a:extLst>
              <a:ext uri="{FF2B5EF4-FFF2-40B4-BE49-F238E27FC236}">
                <a16:creationId xmlns:a16="http://schemas.microsoft.com/office/drawing/2014/main" id="{64317501-203D-49F3-8883-C32B5A21C952}"/>
              </a:ext>
            </a:extLst>
          </p:cNvPr>
          <p:cNvSpPr/>
          <p:nvPr/>
        </p:nvSpPr>
        <p:spPr>
          <a:xfrm>
            <a:off x="2879662" y="4592676"/>
            <a:ext cx="1028033" cy="1136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7205" name="矩形: 圆角 2097204">
            <a:extLst>
              <a:ext uri="{FF2B5EF4-FFF2-40B4-BE49-F238E27FC236}">
                <a16:creationId xmlns:a16="http://schemas.microsoft.com/office/drawing/2014/main" id="{C5471665-1E07-4DA9-9FC5-6A8F7EC39049}"/>
              </a:ext>
            </a:extLst>
          </p:cNvPr>
          <p:cNvSpPr/>
          <p:nvPr/>
        </p:nvSpPr>
        <p:spPr>
          <a:xfrm>
            <a:off x="3490894" y="1402907"/>
            <a:ext cx="1820935" cy="927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7">
            <a:extLst>
              <a:ext uri="{FF2B5EF4-FFF2-40B4-BE49-F238E27FC236}">
                <a16:creationId xmlns:a16="http://schemas.microsoft.com/office/drawing/2014/main" id="{40FE7B4D-2067-4A60-845B-C1ADBA247680}"/>
              </a:ext>
            </a:extLst>
          </p:cNvPr>
          <p:cNvSpPr/>
          <p:nvPr/>
        </p:nvSpPr>
        <p:spPr>
          <a:xfrm>
            <a:off x="-70453" y="148727"/>
            <a:ext cx="6214333" cy="885845"/>
          </a:xfrm>
          <a:custGeom>
            <a:avLst/>
            <a:gdLst>
              <a:gd name="connsiteX0" fmla="*/ 0 w 8967"/>
              <a:gd name="connsiteY0" fmla="*/ 0 h 768"/>
              <a:gd name="connsiteX1" fmla="*/ 8422 w 8967"/>
              <a:gd name="connsiteY1" fmla="*/ 4 h 768"/>
              <a:gd name="connsiteX2" fmla="*/ 8950 w 8967"/>
              <a:gd name="connsiteY2" fmla="*/ 724 h 768"/>
              <a:gd name="connsiteX3" fmla="*/ 8967 w 8967"/>
              <a:gd name="connsiteY3" fmla="*/ 768 h 768"/>
              <a:gd name="connsiteX4" fmla="*/ 0 w 8967"/>
              <a:gd name="connsiteY4" fmla="*/ 768 h 768"/>
              <a:gd name="connsiteX5" fmla="*/ 0 w 8967"/>
              <a:gd name="connsiteY5" fmla="*/ 0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7" h="768">
                <a:moveTo>
                  <a:pt x="0" y="0"/>
                </a:moveTo>
                <a:lnTo>
                  <a:pt x="8422" y="4"/>
                </a:lnTo>
                <a:lnTo>
                  <a:pt x="8950" y="724"/>
                </a:lnTo>
                <a:lnTo>
                  <a:pt x="8967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6"/>
          <p:cNvPicPr/>
          <p:nvPr>
            <p:custDataLst>
              <p:tags r:id="rId2"/>
            </p:custDataLst>
          </p:nvPr>
        </p:nvPicPr>
        <p:blipFill>
          <a:blip r:embed="rId6" r:link="rId7" cstate="print"/>
          <a:stretch>
            <a:fillRect/>
          </a:stretch>
        </p:blipFill>
        <p:spPr>
          <a:xfrm>
            <a:off x="11471910" y="6141259"/>
            <a:ext cx="720090" cy="716741"/>
          </a:xfrm>
          <a:prstGeom prst="rect">
            <a:avLst/>
          </a:prstGeom>
        </p:spPr>
      </p:pic>
      <p:pic>
        <p:nvPicPr>
          <p:cNvPr id="2097169" name="图片 7"/>
          <p:cNvPicPr/>
          <p:nvPr>
            <p:custDataLst>
              <p:tags r:id="rId3"/>
            </p:custDataLst>
          </p:nvPr>
        </p:nvPicPr>
        <p:blipFill>
          <a:blip r:embed="rId8" r:link="rId9" cstate="print"/>
          <a:stretch>
            <a:fillRect/>
          </a:stretch>
        </p:blipFill>
        <p:spPr>
          <a:xfrm>
            <a:off x="0" y="6141259"/>
            <a:ext cx="720090" cy="716741"/>
          </a:xfrm>
          <a:prstGeom prst="rect">
            <a:avLst/>
          </a:prstGeom>
        </p:spPr>
      </p:pic>
      <p:sp>
        <p:nvSpPr>
          <p:cNvPr id="1048654" name="Title 6"/>
          <p:cNvSpPr txBox="1"/>
          <p:nvPr>
            <p:custDataLst>
              <p:tags r:id="rId4"/>
            </p:custDataLst>
          </p:nvPr>
        </p:nvSpPr>
        <p:spPr>
          <a:xfrm>
            <a:off x="278555" y="335118"/>
            <a:ext cx="5516315" cy="51306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zh-CN" altLang="en-US" sz="3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采用卷积神经网络移植设计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A188B9DC-367E-4835-A45B-883E8AF3CA1C}"/>
              </a:ext>
            </a:extLst>
          </p:cNvPr>
          <p:cNvPicPr/>
          <p:nvPr/>
        </p:nvPicPr>
        <p:blipFill rotWithShape="1">
          <a:blip r:embed="rId10"/>
          <a:srcRect r="39090"/>
          <a:stretch/>
        </p:blipFill>
        <p:spPr>
          <a:xfrm>
            <a:off x="8648255" y="1151761"/>
            <a:ext cx="1440494" cy="132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E6FE29DF-517D-42CA-99E7-664141D828CD}"/>
              </a:ext>
            </a:extLst>
          </p:cNvPr>
          <p:cNvPicPr/>
          <p:nvPr/>
        </p:nvPicPr>
        <p:blipFill rotWithShape="1">
          <a:blip r:embed="rId11"/>
          <a:srcRect t="60315" r="74177"/>
          <a:stretch/>
        </p:blipFill>
        <p:spPr>
          <a:xfrm>
            <a:off x="10359024" y="1151761"/>
            <a:ext cx="1330186" cy="1322998"/>
          </a:xfrm>
          <a:prstGeom prst="rect">
            <a:avLst/>
          </a:prstGeom>
        </p:spPr>
      </p:pic>
      <p:pic>
        <p:nvPicPr>
          <p:cNvPr id="11" name="图片 2">
            <a:extLst>
              <a:ext uri="{FF2B5EF4-FFF2-40B4-BE49-F238E27FC236}">
                <a16:creationId xmlns:a16="http://schemas.microsoft.com/office/drawing/2014/main" id="{63A5A854-CA0A-4BFF-8334-42DCD79F79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761" y="2941449"/>
            <a:ext cx="3797239" cy="12240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58A56B-479B-409C-81EE-5A477DA005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5671" y="4632227"/>
            <a:ext cx="2286156" cy="15162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303B0C-431A-49E4-855E-A8EB76E70A5A}"/>
              </a:ext>
            </a:extLst>
          </p:cNvPr>
          <p:cNvSpPr txBox="1"/>
          <p:nvPr/>
        </p:nvSpPr>
        <p:spPr>
          <a:xfrm>
            <a:off x="8167497" y="2577516"/>
            <a:ext cx="401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从互联网和智能垃圾桶搜集的图片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B4CC48-E9E1-43A9-B24E-2416679DE69C}"/>
              </a:ext>
            </a:extLst>
          </p:cNvPr>
          <p:cNvSpPr txBox="1"/>
          <p:nvPr/>
        </p:nvSpPr>
        <p:spPr>
          <a:xfrm>
            <a:off x="8079751" y="4296591"/>
            <a:ext cx="401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经过处理后的图片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5E3457-645C-418B-9E88-63BD99069B95}"/>
              </a:ext>
            </a:extLst>
          </p:cNvPr>
          <p:cNvSpPr txBox="1"/>
          <p:nvPr/>
        </p:nvSpPr>
        <p:spPr>
          <a:xfrm>
            <a:off x="7210194" y="6358582"/>
            <a:ext cx="476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在服务器端训练模型最终打包模型发送至智能垃圾桶</a:t>
            </a:r>
          </a:p>
        </p:txBody>
      </p:sp>
      <p:pic>
        <p:nvPicPr>
          <p:cNvPr id="3" name="图形 2" descr="地球仪亚洲">
            <a:extLst>
              <a:ext uri="{FF2B5EF4-FFF2-40B4-BE49-F238E27FC236}">
                <a16:creationId xmlns:a16="http://schemas.microsoft.com/office/drawing/2014/main" id="{DD2BBA88-C5A2-47C8-8560-11988CE615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6592" y="1663116"/>
            <a:ext cx="914400" cy="914400"/>
          </a:xfrm>
          <a:prstGeom prst="rect">
            <a:avLst/>
          </a:prstGeom>
        </p:spPr>
      </p:pic>
      <p:pic>
        <p:nvPicPr>
          <p:cNvPr id="7" name="图形 6" descr="层次结构">
            <a:extLst>
              <a:ext uri="{FF2B5EF4-FFF2-40B4-BE49-F238E27FC236}">
                <a16:creationId xmlns:a16="http://schemas.microsoft.com/office/drawing/2014/main" id="{8375855C-1540-4871-A8E9-4034D2587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21090" y="4768478"/>
            <a:ext cx="914400" cy="914400"/>
          </a:xfrm>
          <a:prstGeom prst="rect">
            <a:avLst/>
          </a:prstGeom>
        </p:spPr>
      </p:pic>
      <p:pic>
        <p:nvPicPr>
          <p:cNvPr id="13" name="图形 12" descr="用户网络">
            <a:extLst>
              <a:ext uri="{FF2B5EF4-FFF2-40B4-BE49-F238E27FC236}">
                <a16:creationId xmlns:a16="http://schemas.microsoft.com/office/drawing/2014/main" id="{1B85DF4F-4727-4753-90B0-0353F0898D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89078" y="2229015"/>
            <a:ext cx="914400" cy="914400"/>
          </a:xfrm>
          <a:prstGeom prst="rect">
            <a:avLst/>
          </a:prstGeom>
        </p:spPr>
      </p:pic>
      <p:pic>
        <p:nvPicPr>
          <p:cNvPr id="17" name="图形 16" descr="处理器">
            <a:extLst>
              <a:ext uri="{FF2B5EF4-FFF2-40B4-BE49-F238E27FC236}">
                <a16:creationId xmlns:a16="http://schemas.microsoft.com/office/drawing/2014/main" id="{83D12507-669A-4A48-B002-55C6426079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37412" y="2216315"/>
            <a:ext cx="914400" cy="914400"/>
          </a:xfrm>
          <a:prstGeom prst="rect">
            <a:avLst/>
          </a:prstGeom>
        </p:spPr>
      </p:pic>
      <p:pic>
        <p:nvPicPr>
          <p:cNvPr id="19" name="图形 18" descr="Web 摄像头">
            <a:extLst>
              <a:ext uri="{FF2B5EF4-FFF2-40B4-BE49-F238E27FC236}">
                <a16:creationId xmlns:a16="http://schemas.microsoft.com/office/drawing/2014/main" id="{8B296F5E-60EC-4E8D-9144-E4FE8F920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09392" y="2941449"/>
            <a:ext cx="914400" cy="914400"/>
          </a:xfrm>
          <a:prstGeom prst="rect">
            <a:avLst/>
          </a:prstGeom>
        </p:spPr>
      </p:pic>
      <p:pic>
        <p:nvPicPr>
          <p:cNvPr id="23" name="图形 22" descr="带齿轮的头部">
            <a:extLst>
              <a:ext uri="{FF2B5EF4-FFF2-40B4-BE49-F238E27FC236}">
                <a16:creationId xmlns:a16="http://schemas.microsoft.com/office/drawing/2014/main" id="{8EE58E1E-BBDD-4C30-B3CC-B651A70F78C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09392" y="4882583"/>
            <a:ext cx="914400" cy="914400"/>
          </a:xfrm>
          <a:prstGeom prst="rect">
            <a:avLst/>
          </a:prstGeom>
        </p:spPr>
      </p:pic>
      <p:pic>
        <p:nvPicPr>
          <p:cNvPr id="25" name="图形 24" descr="服务器">
            <a:extLst>
              <a:ext uri="{FF2B5EF4-FFF2-40B4-BE49-F238E27FC236}">
                <a16:creationId xmlns:a16="http://schemas.microsoft.com/office/drawing/2014/main" id="{9F760B26-5FD8-4881-92DE-34E09CEFC20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44844" y="4340239"/>
            <a:ext cx="914400" cy="914400"/>
          </a:xfrm>
          <a:prstGeom prst="rect">
            <a:avLst/>
          </a:prstGeom>
        </p:spPr>
      </p:pic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B5EDC4B-3580-44A5-9156-1337272D8454}"/>
              </a:ext>
            </a:extLst>
          </p:cNvPr>
          <p:cNvCxnSpPr>
            <a:stCxn id="19" idx="3"/>
            <a:endCxn id="13" idx="1"/>
          </p:cNvCxnSpPr>
          <p:nvPr/>
        </p:nvCxnSpPr>
        <p:spPr>
          <a:xfrm flipV="1">
            <a:off x="2423792" y="2686215"/>
            <a:ext cx="1465286" cy="7124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906E11E2-D32E-49D9-830C-DAC3990B273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00992" y="2120316"/>
            <a:ext cx="1388086" cy="565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A8D8502F-B2BE-4F1D-A845-68796FC9113E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4803478" y="2673515"/>
            <a:ext cx="1233934" cy="12700"/>
          </a:xfrm>
          <a:prstGeom prst="curvedConnector3">
            <a:avLst>
              <a:gd name="adj1" fmla="val 583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F24C9CE8-5552-4ACC-BA2C-86E3FD83B627}"/>
              </a:ext>
            </a:extLst>
          </p:cNvPr>
          <p:cNvCxnSpPr>
            <a:stCxn id="17" idx="3"/>
            <a:endCxn id="25" idx="3"/>
          </p:cNvCxnSpPr>
          <p:nvPr/>
        </p:nvCxnSpPr>
        <p:spPr>
          <a:xfrm>
            <a:off x="6951812" y="2673515"/>
            <a:ext cx="7432" cy="2123924"/>
          </a:xfrm>
          <a:prstGeom prst="curvedConnector3">
            <a:avLst>
              <a:gd name="adj1" fmla="val 31758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F965E02F-3A9D-40BE-B140-C004CF39F85B}"/>
              </a:ext>
            </a:extLst>
          </p:cNvPr>
          <p:cNvCxnSpPr>
            <a:cxnSpLocks/>
            <a:stCxn id="25" idx="1"/>
            <a:endCxn id="7" idx="3"/>
          </p:cNvCxnSpPr>
          <p:nvPr/>
        </p:nvCxnSpPr>
        <p:spPr>
          <a:xfrm rot="10800000" flipV="1">
            <a:off x="5235490" y="4797438"/>
            <a:ext cx="809354" cy="428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71826AEC-F727-4439-A21C-498B273C6A65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rot="10800000" flipV="1">
            <a:off x="2423792" y="5225677"/>
            <a:ext cx="1897298" cy="114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7156" name="文本框 2097155">
            <a:extLst>
              <a:ext uri="{FF2B5EF4-FFF2-40B4-BE49-F238E27FC236}">
                <a16:creationId xmlns:a16="http://schemas.microsoft.com/office/drawing/2014/main" id="{C82CBCF5-2C92-4950-A852-68D1401EF83F}"/>
              </a:ext>
            </a:extLst>
          </p:cNvPr>
          <p:cNvSpPr txBox="1"/>
          <p:nvPr/>
        </p:nvSpPr>
        <p:spPr>
          <a:xfrm>
            <a:off x="5525979" y="53153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云端模型训练服务器</a:t>
            </a:r>
          </a:p>
        </p:txBody>
      </p:sp>
      <p:cxnSp>
        <p:nvCxnSpPr>
          <p:cNvPr id="2097158" name="连接符: 曲线 2097157">
            <a:extLst>
              <a:ext uri="{FF2B5EF4-FFF2-40B4-BE49-F238E27FC236}">
                <a16:creationId xmlns:a16="http://schemas.microsoft.com/office/drawing/2014/main" id="{188BC049-0C94-4113-9A44-8C7A76EEDDDD}"/>
              </a:ext>
            </a:extLst>
          </p:cNvPr>
          <p:cNvCxnSpPr>
            <a:stCxn id="19" idx="1"/>
            <a:endCxn id="23" idx="1"/>
          </p:cNvCxnSpPr>
          <p:nvPr/>
        </p:nvCxnSpPr>
        <p:spPr>
          <a:xfrm rot="10800000" flipV="1">
            <a:off x="1509392" y="3398649"/>
            <a:ext cx="12700" cy="1941134"/>
          </a:xfrm>
          <a:prstGeom prst="curvedConnector3">
            <a:avLst>
              <a:gd name="adj1" fmla="val 4643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7192" name="文本框 2097191">
            <a:extLst>
              <a:ext uri="{FF2B5EF4-FFF2-40B4-BE49-F238E27FC236}">
                <a16:creationId xmlns:a16="http://schemas.microsoft.com/office/drawing/2014/main" id="{E961A56B-A1AA-41F8-811D-BA2DE0B8FD3E}"/>
              </a:ext>
            </a:extLst>
          </p:cNvPr>
          <p:cNvSpPr txBox="1"/>
          <p:nvPr/>
        </p:nvSpPr>
        <p:spPr>
          <a:xfrm>
            <a:off x="1271202" y="3830023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智能垃圾桶的摄像头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BE212CA-241E-466C-BB13-77ADBAD0F32B}"/>
              </a:ext>
            </a:extLst>
          </p:cNvPr>
          <p:cNvSpPr txBox="1"/>
          <p:nvPr/>
        </p:nvSpPr>
        <p:spPr>
          <a:xfrm>
            <a:off x="1597585" y="254673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互联网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321A0D-D6DC-4394-9316-A47282CFDD14}"/>
              </a:ext>
            </a:extLst>
          </p:cNvPr>
          <p:cNvSpPr txBox="1"/>
          <p:nvPr/>
        </p:nvSpPr>
        <p:spPr>
          <a:xfrm>
            <a:off x="1053521" y="585184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智能垃圾桶的程序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EDDF9F7-7AAB-4E23-9068-0CFCB5005E43}"/>
              </a:ext>
            </a:extLst>
          </p:cNvPr>
          <p:cNvSpPr txBox="1"/>
          <p:nvPr/>
        </p:nvSpPr>
        <p:spPr>
          <a:xfrm>
            <a:off x="4198184" y="57296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分布式网络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EF8A838-47D2-462E-AF59-0E20FB437329}"/>
              </a:ext>
            </a:extLst>
          </p:cNvPr>
          <p:cNvSpPr txBox="1"/>
          <p:nvPr/>
        </p:nvSpPr>
        <p:spPr>
          <a:xfrm>
            <a:off x="5684133" y="311535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图片处理服务器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AA519A5-A167-4C1F-A5C7-F3B3556A9BDF}"/>
              </a:ext>
            </a:extLst>
          </p:cNvPr>
          <p:cNvSpPr txBox="1"/>
          <p:nvPr/>
        </p:nvSpPr>
        <p:spPr>
          <a:xfrm>
            <a:off x="3754586" y="318916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云端图片库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0D523BA-342D-4DB4-BDA1-B3E437C6EB7F}"/>
              </a:ext>
            </a:extLst>
          </p:cNvPr>
          <p:cNvSpPr txBox="1"/>
          <p:nvPr/>
        </p:nvSpPr>
        <p:spPr>
          <a:xfrm>
            <a:off x="191659" y="3658960"/>
            <a:ext cx="1074921" cy="14320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当摄像头检测到待测垃圾时，会将图片交给智能垃圾桶的程序做处理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87C93F2-3AA5-4AD6-9977-E384362B04BD}"/>
              </a:ext>
            </a:extLst>
          </p:cNvPr>
          <p:cNvSpPr txBox="1"/>
          <p:nvPr/>
        </p:nvSpPr>
        <p:spPr>
          <a:xfrm>
            <a:off x="2870419" y="4592676"/>
            <a:ext cx="1210588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训练后的模型通过互联网传输给各地的智能垃圾桶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72D628D-3663-482E-AA26-FB92E1505084}"/>
              </a:ext>
            </a:extLst>
          </p:cNvPr>
          <p:cNvSpPr txBox="1"/>
          <p:nvPr/>
        </p:nvSpPr>
        <p:spPr>
          <a:xfrm>
            <a:off x="3490894" y="1391551"/>
            <a:ext cx="1820935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云端图片库从互联网和分布在各地的智能垃圾桶搜集垃圾的图片，供训练模型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A100D1F-1B3F-48B7-8943-E96FF31C5B31}"/>
              </a:ext>
            </a:extLst>
          </p:cNvPr>
          <p:cNvSpPr txBox="1"/>
          <p:nvPr/>
        </p:nvSpPr>
        <p:spPr>
          <a:xfrm>
            <a:off x="5739327" y="1456858"/>
            <a:ext cx="2322647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图片处理服务器对图片做压缩、在</a:t>
            </a:r>
            <a:r>
              <a:rPr lang="en-US" altLang="zh-CN" sz="1400" dirty="0" err="1"/>
              <a:t>adaconda</a:t>
            </a:r>
            <a:r>
              <a:rPr lang="zh-CN" altLang="en-US" sz="1400" dirty="0"/>
              <a:t>上基于</a:t>
            </a:r>
            <a:r>
              <a:rPr lang="en-US" altLang="zh-CN" sz="1400" dirty="0"/>
              <a:t>open cv</a:t>
            </a:r>
            <a:r>
              <a:rPr lang="zh-CN" altLang="en-US" sz="1400" dirty="0"/>
              <a:t>的灰度预处理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AA2C14C-D4A2-4AEC-8570-9943BA6E1556}"/>
              </a:ext>
            </a:extLst>
          </p:cNvPr>
          <p:cNvSpPr txBox="1"/>
          <p:nvPr/>
        </p:nvSpPr>
        <p:spPr>
          <a:xfrm>
            <a:off x="7023648" y="3453905"/>
            <a:ext cx="1260268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云端模型训练服务器对图片库中做过处理的图片进行基于</a:t>
            </a:r>
            <a:r>
              <a:rPr lang="en-US" altLang="zh-CN" sz="1400" dirty="0">
                <a:solidFill>
                  <a:schemeClr val="tx1"/>
                </a:solidFill>
              </a:rPr>
              <a:t>TensorFlow</a:t>
            </a:r>
            <a:r>
              <a:rPr lang="zh-CN" altLang="en-US" sz="1400" dirty="0"/>
              <a:t>人工智能训练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624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64"/>
  <p:tag name="KSO_WM_UNIT_ID" val="custom20204564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64"/>
  <p:tag name="KSO_WM_SLIDE_ID" val="custom20204564_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64_8*i*1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TEMPLATE_CATEGORY" val="custom"/>
  <p:tag name="KSO_WM_TEMPLATE_INDEX" val="2020456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64_8*i*2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_f"/>
  <p:tag name="KSO_WM_SLIDE_LAYOUT_CNT" val="1_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564"/>
  <p:tag name="KSO_WM_SLIDE_ID" val="custom20204564_1"/>
  <p:tag name="KSO_WM_TEMPLATE_MASTER_THUMB_INDEX" val="12"/>
  <p:tag name="KSO_WM_TEMPLATE_THUMBS_INDEX" val="1、4、7、9、11、16、18、19、20、21、22、25、30、33、36、37、3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2020/01/01"/>
  <p:tag name="KSO_WM_UNIT_TYPE" val="f"/>
  <p:tag name="KSO_WM_TEMPLATE_CATEGORY" val="custom"/>
  <p:tag name="KSO_WM_TEMPLATE_INDEX" val="20204564"/>
  <p:tag name="KSO_WM_UNIT_ID" val="custom20204564_1*f*2"/>
  <p:tag name="KSO_WM_UNIT_SUBTYPE" val="c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蓝色简约汇报"/>
  <p:tag name="KSO_WM_TEMPLATE_CATEGORY" val="custom"/>
  <p:tag name="KSO_WM_TEMPLATE_INDEX" val="20204564"/>
  <p:tag name="KSO_WM_UNIT_ID" val="custom20204564_1*a*1"/>
  <p:tag name="KSO_WM_UNIT_ISNUMDGMTITL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00,&quot;width&quot;:30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1175</Words>
  <Application>Microsoft Office PowerPoint</Application>
  <PresentationFormat>宽屏</PresentationFormat>
  <Paragraphs>165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华文新魏</vt:lpstr>
      <vt:lpstr>宋体</vt:lpstr>
      <vt:lpstr>微软雅黑</vt:lpstr>
      <vt:lpstr>Arial</vt:lpstr>
      <vt:lpstr>Calibri</vt:lpstr>
      <vt:lpstr>Century Gothic</vt:lpstr>
      <vt:lpstr>Wingdings</vt:lpstr>
      <vt:lpstr>Office 主题​​</vt:lpstr>
      <vt:lpstr> 无接触式 全自动分类垃圾桶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为人为民为社会 做人做事做学问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智能垃圾分类垃圾桶</dc:title>
  <dc:creator>HY CM</dc:creator>
  <cp:lastModifiedBy>子豪</cp:lastModifiedBy>
  <cp:revision>152</cp:revision>
  <dcterms:created xsi:type="dcterms:W3CDTF">2020-11-28T22:07:00Z</dcterms:created>
  <dcterms:modified xsi:type="dcterms:W3CDTF">2021-06-11T06:37:14Z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327A1519ADC848BABED91E98BB38B4C6</vt:lpwstr>
  </property>
</Properties>
</file>